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328" r:id="rId2"/>
    <p:sldId id="1581" r:id="rId3"/>
    <p:sldId id="1586" r:id="rId4"/>
    <p:sldId id="1585" r:id="rId5"/>
    <p:sldId id="1587" r:id="rId6"/>
    <p:sldId id="1588" r:id="rId7"/>
    <p:sldId id="1583" r:id="rId8"/>
    <p:sldId id="1589" r:id="rId9"/>
    <p:sldId id="1590" r:id="rId10"/>
    <p:sldId id="1591" r:id="rId11"/>
    <p:sldId id="1592" r:id="rId12"/>
    <p:sldId id="1593" r:id="rId13"/>
    <p:sldId id="1594" r:id="rId14"/>
    <p:sldId id="1595" r:id="rId15"/>
    <p:sldId id="1596" r:id="rId16"/>
    <p:sldId id="1597" r:id="rId17"/>
    <p:sldId id="1663" r:id="rId18"/>
    <p:sldId id="1598" r:id="rId19"/>
    <p:sldId id="1599" r:id="rId20"/>
    <p:sldId id="1601" r:id="rId21"/>
    <p:sldId id="1603" r:id="rId22"/>
    <p:sldId id="1605" r:id="rId23"/>
    <p:sldId id="1607" r:id="rId24"/>
    <p:sldId id="1609" r:id="rId25"/>
    <p:sldId id="1611" r:id="rId26"/>
    <p:sldId id="1613" r:id="rId27"/>
    <p:sldId id="1617" r:id="rId28"/>
    <p:sldId id="1618" r:id="rId29"/>
    <p:sldId id="1619" r:id="rId30"/>
    <p:sldId id="1626" r:id="rId31"/>
    <p:sldId id="1627" r:id="rId32"/>
    <p:sldId id="1622" r:id="rId33"/>
    <p:sldId id="1628" r:id="rId34"/>
    <p:sldId id="1629" r:id="rId35"/>
    <p:sldId id="1624" r:id="rId36"/>
    <p:sldId id="1625" r:id="rId37"/>
    <p:sldId id="1630" r:id="rId38"/>
    <p:sldId id="1659" r:id="rId39"/>
    <p:sldId id="1660" r:id="rId40"/>
    <p:sldId id="1661" r:id="rId41"/>
    <p:sldId id="1662" r:id="rId42"/>
    <p:sldId id="1631" r:id="rId43"/>
    <p:sldId id="1632" r:id="rId44"/>
    <p:sldId id="1633" r:id="rId45"/>
    <p:sldId id="1634" r:id="rId46"/>
    <p:sldId id="1635" r:id="rId47"/>
    <p:sldId id="1600" r:id="rId48"/>
    <p:sldId id="1636" r:id="rId49"/>
    <p:sldId id="1637" r:id="rId50"/>
    <p:sldId id="1604" r:id="rId51"/>
    <p:sldId id="1638" r:id="rId52"/>
    <p:sldId id="1606" r:id="rId53"/>
    <p:sldId id="1639" r:id="rId54"/>
    <p:sldId id="1608" r:id="rId55"/>
    <p:sldId id="1640" r:id="rId56"/>
    <p:sldId id="1610" r:id="rId57"/>
    <p:sldId id="1641" r:id="rId58"/>
    <p:sldId id="1612" r:id="rId59"/>
    <p:sldId id="1642" r:id="rId60"/>
    <p:sldId id="1614" r:id="rId61"/>
    <p:sldId id="1615" r:id="rId62"/>
    <p:sldId id="1616" r:id="rId63"/>
    <p:sldId id="1643" r:id="rId64"/>
    <p:sldId id="1620" r:id="rId65"/>
    <p:sldId id="1644" r:id="rId66"/>
    <p:sldId id="1621" r:id="rId67"/>
    <p:sldId id="1645" r:id="rId68"/>
    <p:sldId id="1623" r:id="rId69"/>
    <p:sldId id="1664" r:id="rId70"/>
    <p:sldId id="1665" r:id="rId71"/>
    <p:sldId id="1666" r:id="rId72"/>
    <p:sldId id="1667" r:id="rId73"/>
    <p:sldId id="1668" r:id="rId74"/>
    <p:sldId id="1669" r:id="rId75"/>
    <p:sldId id="1646" r:id="rId76"/>
    <p:sldId id="1648" r:id="rId77"/>
    <p:sldId id="1670" r:id="rId78"/>
    <p:sldId id="1649" r:id="rId79"/>
    <p:sldId id="1650" r:id="rId80"/>
    <p:sldId id="1656" r:id="rId81"/>
    <p:sldId id="1652" r:id="rId82"/>
    <p:sldId id="1657" r:id="rId83"/>
    <p:sldId id="1658" r:id="rId84"/>
    <p:sldId id="1671" r:id="rId85"/>
    <p:sldId id="1655" r:id="rId86"/>
    <p:sldId id="1580" r:id="rId8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Opening" id="{C450D06F-D9E2-4D37-9C41-FA8CE1E19917}">
          <p14:sldIdLst>
            <p14:sldId id="328"/>
          </p14:sldIdLst>
        </p14:section>
        <p14:section name="Introduction" id="{9F167CE3-4950-4366-97BD-D79F4FEDAC48}">
          <p14:sldIdLst>
            <p14:sldId id="1581"/>
            <p14:sldId id="1586"/>
            <p14:sldId id="1585"/>
            <p14:sldId id="1587"/>
            <p14:sldId id="1588"/>
          </p14:sldIdLst>
        </p14:section>
        <p14:section name="Dataset" id="{81B180CE-869D-4382-81D9-BBF8FA013DC3}">
          <p14:sldIdLst>
            <p14:sldId id="1583"/>
            <p14:sldId id="1589"/>
            <p14:sldId id="1590"/>
            <p14:sldId id="1591"/>
            <p14:sldId id="1592"/>
            <p14:sldId id="1593"/>
            <p14:sldId id="1594"/>
            <p14:sldId id="1595"/>
            <p14:sldId id="1596"/>
            <p14:sldId id="1597"/>
            <p14:sldId id="1663"/>
          </p14:sldIdLst>
        </p14:section>
        <p14:section name="VISUALIZE" id="{D3EC22C6-A233-4EA9-9C03-3DA8B5FA6F15}">
          <p14:sldIdLst>
            <p14:sldId id="1598"/>
            <p14:sldId id="1599"/>
            <p14:sldId id="1601"/>
            <p14:sldId id="1603"/>
            <p14:sldId id="1605"/>
            <p14:sldId id="1607"/>
            <p14:sldId id="1609"/>
            <p14:sldId id="1611"/>
            <p14:sldId id="1613"/>
            <p14:sldId id="1617"/>
            <p14:sldId id="1618"/>
          </p14:sldIdLst>
        </p14:section>
        <p14:section name="Quantiative Analysis" id="{AC908A7B-75DB-4989-9470-960349B44A50}">
          <p14:sldIdLst>
            <p14:sldId id="1619"/>
            <p14:sldId id="1626"/>
            <p14:sldId id="1627"/>
            <p14:sldId id="1622"/>
            <p14:sldId id="1628"/>
            <p14:sldId id="1629"/>
            <p14:sldId id="1624"/>
            <p14:sldId id="1625"/>
            <p14:sldId id="1630"/>
            <p14:sldId id="1659"/>
            <p14:sldId id="1660"/>
            <p14:sldId id="1661"/>
            <p14:sldId id="1662"/>
          </p14:sldIdLst>
        </p14:section>
        <p14:section name="Thực nghiệm mô hình hồi quy" id="{DB6D95D3-299D-4557-A7B3-824785FCCD21}">
          <p14:sldIdLst>
            <p14:sldId id="1631"/>
            <p14:sldId id="1632"/>
            <p14:sldId id="1633"/>
            <p14:sldId id="1634"/>
            <p14:sldId id="1635"/>
            <p14:sldId id="1600"/>
            <p14:sldId id="1636"/>
            <p14:sldId id="1637"/>
            <p14:sldId id="1604"/>
            <p14:sldId id="1638"/>
            <p14:sldId id="1606"/>
            <p14:sldId id="1639"/>
            <p14:sldId id="1608"/>
            <p14:sldId id="1640"/>
            <p14:sldId id="1610"/>
            <p14:sldId id="1641"/>
            <p14:sldId id="1612"/>
            <p14:sldId id="1642"/>
            <p14:sldId id="1614"/>
            <p14:sldId id="1615"/>
            <p14:sldId id="1616"/>
            <p14:sldId id="1643"/>
            <p14:sldId id="1620"/>
            <p14:sldId id="1644"/>
            <p14:sldId id="1621"/>
            <p14:sldId id="1645"/>
            <p14:sldId id="1623"/>
            <p14:sldId id="1664"/>
            <p14:sldId id="1665"/>
            <p14:sldId id="1666"/>
            <p14:sldId id="1667"/>
            <p14:sldId id="1668"/>
            <p14:sldId id="1669"/>
          </p14:sldIdLst>
        </p14:section>
        <p14:section name="Đánh giá mô hình" id="{19146D5F-C441-4A08-94CD-EBF53A447DD8}">
          <p14:sldIdLst>
            <p14:sldId id="1646"/>
            <p14:sldId id="1648"/>
            <p14:sldId id="1670"/>
            <p14:sldId id="1649"/>
            <p14:sldId id="1650"/>
            <p14:sldId id="1656"/>
            <p14:sldId id="1652"/>
            <p14:sldId id="1657"/>
            <p14:sldId id="1658"/>
            <p14:sldId id="1671"/>
            <p14:sldId id="1655"/>
          </p14:sldIdLst>
        </p14:section>
        <p14:section name="Conclusion" id="{E96A2205-4EA3-4B75-9C30-0A1FBCFFDB0D}">
          <p14:sldIdLst>
            <p14:sldId id="15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00"/>
    <a:srgbClr val="0066FF"/>
    <a:srgbClr val="B921E0"/>
    <a:srgbClr val="A31515"/>
    <a:srgbClr val="000099"/>
    <a:srgbClr val="66FFFF"/>
    <a:srgbClr val="CCFFFF"/>
    <a:srgbClr val="FF66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4438" autoAdjust="0"/>
  </p:normalViewPr>
  <p:slideViewPr>
    <p:cSldViewPr>
      <p:cViewPr varScale="1">
        <p:scale>
          <a:sx n="95" d="100"/>
          <a:sy n="95" d="100"/>
        </p:scale>
        <p:origin x="370" y="58"/>
      </p:cViewPr>
      <p:guideLst>
        <p:guide orient="horz" pos="2160"/>
        <p:guide pos="3840"/>
      </p:guideLst>
    </p:cSldViewPr>
  </p:slideViewPr>
  <p:notesTextViewPr>
    <p:cViewPr>
      <p:scale>
        <a:sx n="100" d="100"/>
        <a:sy n="100" d="100"/>
      </p:scale>
      <p:origin x="0" y="0"/>
    </p:cViewPr>
  </p:notesTextViewPr>
  <p:notesViewPr>
    <p:cSldViewPr>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9E2CB30-4184-4C1B-912F-A6AED0718E53}" type="slidenum">
              <a:rPr lang="en-US"/>
              <a:pPr>
                <a:defRPr/>
              </a:pPr>
              <a:t>‹#›</a:t>
            </a:fld>
            <a:endParaRPr lang="en-US"/>
          </a:p>
        </p:txBody>
      </p:sp>
    </p:spTree>
    <p:extLst>
      <p:ext uri="{BB962C8B-B14F-4D97-AF65-F5344CB8AC3E}">
        <p14:creationId xmlns:p14="http://schemas.microsoft.com/office/powerpoint/2010/main" val="1348486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5859DDC-9015-4B39-98F8-9F9A698DFEA6}" type="slidenum">
              <a:rPr lang="en-US"/>
              <a:pPr>
                <a:defRPr/>
              </a:pPr>
              <a:t>‹#›</a:t>
            </a:fld>
            <a:endParaRPr lang="en-US"/>
          </a:p>
        </p:txBody>
      </p:sp>
    </p:spTree>
    <p:extLst>
      <p:ext uri="{BB962C8B-B14F-4D97-AF65-F5344CB8AC3E}">
        <p14:creationId xmlns:p14="http://schemas.microsoft.com/office/powerpoint/2010/main" val="39908628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a:t>
            </a:fld>
            <a:endParaRPr lang="en-US"/>
          </a:p>
        </p:txBody>
      </p:sp>
    </p:spTree>
    <p:extLst>
      <p:ext uri="{BB962C8B-B14F-4D97-AF65-F5344CB8AC3E}">
        <p14:creationId xmlns:p14="http://schemas.microsoft.com/office/powerpoint/2010/main" val="160613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3" name="Subtitle 2"/>
          <p:cNvSpPr>
            <a:spLocks noGrp="1"/>
          </p:cNvSpPr>
          <p:nvPr>
            <p:ph type="subTitle" idx="1"/>
          </p:nvPr>
        </p:nvSpPr>
        <p:spPr>
          <a:xfrm>
            <a:off x="1828800" y="3886200"/>
            <a:ext cx="8534400" cy="1752600"/>
          </a:xfrm>
        </p:spPr>
        <p:txBody>
          <a:bodyPr/>
          <a:lstStyle>
            <a:lvl1pPr marL="514350" indent="-514350" algn="l">
              <a:buFont typeface="+mj-lt"/>
              <a:buAutoNum type="arabicPeriod"/>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7/21/2021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0561574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10B3D5E-27DF-4C36-B508-84F53F5E9CA0}" type="datetime1">
              <a:rPr lang="en-US" smtClean="0"/>
              <a:t>7/21/2021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70127187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59944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Tree>
    <p:extLst>
      <p:ext uri="{BB962C8B-B14F-4D97-AF65-F5344CB8AC3E}">
        <p14:creationId xmlns:p14="http://schemas.microsoft.com/office/powerpoint/2010/main" val="177406136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30226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
        <p:nvSpPr>
          <p:cNvPr id="7" name="Content Placeholder 3">
            <a:extLst>
              <a:ext uri="{FF2B5EF4-FFF2-40B4-BE49-F238E27FC236}">
                <a16:creationId xmlns:a16="http://schemas.microsoft.com/office/drawing/2014/main" id="{41B544BE-4259-4202-9EEF-29A5F771B6E3}"/>
              </a:ext>
            </a:extLst>
          </p:cNvPr>
          <p:cNvSpPr>
            <a:spLocks noGrp="1"/>
          </p:cNvSpPr>
          <p:nvPr>
            <p:ph sz="half" idx="13"/>
          </p:nvPr>
        </p:nvSpPr>
        <p:spPr>
          <a:xfrm>
            <a:off x="9239864" y="1066800"/>
            <a:ext cx="2952136"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02334505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685800"/>
            <a:ext cx="5994400" cy="5440364"/>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42514639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0"/>
            <a:ext cx="5994400" cy="61722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40077480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56259912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19417047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8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86274147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63819334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8944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3" name="Subtitle 2"/>
          <p:cNvSpPr>
            <a:spLocks noGrp="1"/>
          </p:cNvSpPr>
          <p:nvPr>
            <p:ph type="subTitle" idx="1"/>
          </p:nvPr>
        </p:nvSpPr>
        <p:spPr>
          <a:xfrm>
            <a:off x="304800" y="3886200"/>
            <a:ext cx="5638800" cy="1752600"/>
          </a:xfrm>
        </p:spPr>
        <p:txBody>
          <a:bodyPr/>
          <a:lstStyle>
            <a:lvl1pPr marL="514350" indent="-514350" algn="l">
              <a:buFont typeface="+mj-lt"/>
              <a:buAutoNum type="arabicPeriod"/>
              <a:defRPr sz="24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7/21/2021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6" name="Subtitle 2">
            <a:extLst>
              <a:ext uri="{FF2B5EF4-FFF2-40B4-BE49-F238E27FC236}">
                <a16:creationId xmlns:a16="http://schemas.microsoft.com/office/drawing/2014/main" id="{B2CC80A9-AF72-4337-99AA-BB87BFF8E5D6}"/>
              </a:ext>
            </a:extLst>
          </p:cNvPr>
          <p:cNvSpPr txBox="1">
            <a:spLocks/>
          </p:cNvSpPr>
          <p:nvPr userDrawn="1"/>
        </p:nvSpPr>
        <p:spPr bwMode="auto">
          <a:xfrm>
            <a:off x="6248400" y="3886200"/>
            <a:ext cx="5638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514350" indent="-514350" algn="l" rtl="0" eaLnBrk="0" fontAlgn="base" hangingPunct="0">
              <a:spcBef>
                <a:spcPct val="20000"/>
              </a:spcBef>
              <a:spcAft>
                <a:spcPct val="0"/>
              </a:spcAft>
              <a:buFont typeface="+mj-lt"/>
              <a:buAutoNum type="arabicPeriod"/>
              <a:defRPr sz="2800">
                <a:solidFill>
                  <a:srgbClr val="0066FF"/>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a:solidFill>
                  <a:srgbClr val="0066FF"/>
                </a:solidFill>
                <a:latin typeface="+mn-lt"/>
              </a:defRPr>
            </a:lvl2pPr>
            <a:lvl3pPr marL="914400" indent="0" algn="ctr" rtl="0" eaLnBrk="0" fontAlgn="base" hangingPunct="0">
              <a:spcBef>
                <a:spcPct val="20000"/>
              </a:spcBef>
              <a:spcAft>
                <a:spcPct val="0"/>
              </a:spcAft>
              <a:buNone/>
              <a:defRPr sz="2800">
                <a:solidFill>
                  <a:srgbClr val="0066FF"/>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457148" indent="-457148" defTabSz="-13871574">
              <a:spcBef>
                <a:spcPts val="0"/>
              </a:spcBef>
              <a:spcAft>
                <a:spcPts val="0"/>
              </a:spcAft>
              <a:defRPr/>
            </a:pPr>
            <a:r>
              <a:rPr lang="en-US" sz="2400">
                <a:solidFill>
                  <a:srgbClr val="0066FF"/>
                </a:solidFill>
              </a:rPr>
              <a:t>TS. Nguyễn Tấn Trần Minh Khang</a:t>
            </a:r>
          </a:p>
          <a:p>
            <a:pPr marL="457148" indent="-457148" defTabSz="-13871574">
              <a:spcBef>
                <a:spcPts val="0"/>
              </a:spcBef>
              <a:spcAft>
                <a:spcPts val="0"/>
              </a:spcAft>
              <a:defRPr/>
            </a:pPr>
            <a:r>
              <a:rPr lang="en-US" sz="2400">
                <a:solidFill>
                  <a:srgbClr val="FF0000"/>
                </a:solidFill>
              </a:rPr>
              <a:t>ThS. Võ Duy Nguyên</a:t>
            </a:r>
          </a:p>
        </p:txBody>
      </p:sp>
    </p:spTree>
    <p:extLst>
      <p:ext uri="{BB962C8B-B14F-4D97-AF65-F5344CB8AC3E}">
        <p14:creationId xmlns:p14="http://schemas.microsoft.com/office/powerpoint/2010/main" val="140725189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7/21/2021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609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28886234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7/21/2021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6066102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7" name="Content Placeholder 2">
            <a:extLst>
              <a:ext uri="{FF2B5EF4-FFF2-40B4-BE49-F238E27FC236}">
                <a16:creationId xmlns:a16="http://schemas.microsoft.com/office/drawing/2014/main" id="{D4EA549A-C581-4C37-B257-ACE55CAD4DF6}"/>
              </a:ext>
            </a:extLst>
          </p:cNvPr>
          <p:cNvSpPr>
            <a:spLocks noGrp="1"/>
          </p:cNvSpPr>
          <p:nvPr>
            <p:ph sz="half" idx="12"/>
          </p:nvPr>
        </p:nvSpPr>
        <p:spPr>
          <a:xfrm>
            <a:off x="0" y="3886200"/>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00016720-4FC2-4205-9886-7838EB044331}"/>
              </a:ext>
            </a:extLst>
          </p:cNvPr>
          <p:cNvSpPr>
            <a:spLocks noGrp="1"/>
          </p:cNvSpPr>
          <p:nvPr>
            <p:ph sz="half" idx="13"/>
          </p:nvPr>
        </p:nvSpPr>
        <p:spPr>
          <a:xfrm>
            <a:off x="6197600" y="1608826"/>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10" name="Content Placeholder 2">
            <a:extLst>
              <a:ext uri="{FF2B5EF4-FFF2-40B4-BE49-F238E27FC236}">
                <a16:creationId xmlns:a16="http://schemas.microsoft.com/office/drawing/2014/main" id="{CE828636-495F-44E0-8340-BCE2B3F47166}"/>
              </a:ext>
            </a:extLst>
          </p:cNvPr>
          <p:cNvSpPr>
            <a:spLocks noGrp="1"/>
          </p:cNvSpPr>
          <p:nvPr>
            <p:ph sz="half" idx="14"/>
          </p:nvPr>
        </p:nvSpPr>
        <p:spPr>
          <a:xfrm>
            <a:off x="6197600" y="3894825"/>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50167656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7/21/2021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86549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30697005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8763000" y="16002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21" name="Content Placeholder 2">
            <a:extLst>
              <a:ext uri="{FF2B5EF4-FFF2-40B4-BE49-F238E27FC236}">
                <a16:creationId xmlns:a16="http://schemas.microsoft.com/office/drawing/2014/main" id="{E4A1A4A6-69C0-4EC3-B5CC-CC08837714D4}"/>
              </a:ext>
            </a:extLst>
          </p:cNvPr>
          <p:cNvSpPr>
            <a:spLocks noGrp="1"/>
          </p:cNvSpPr>
          <p:nvPr>
            <p:ph sz="half" idx="12"/>
          </p:nvPr>
        </p:nvSpPr>
        <p:spPr>
          <a:xfrm>
            <a:off x="609600" y="26808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2" name="Content Placeholder 3">
            <a:extLst>
              <a:ext uri="{FF2B5EF4-FFF2-40B4-BE49-F238E27FC236}">
                <a16:creationId xmlns:a16="http://schemas.microsoft.com/office/drawing/2014/main" id="{3E39D719-3B3B-4F96-BE3F-4E767D23D3DC}"/>
              </a:ext>
            </a:extLst>
          </p:cNvPr>
          <p:cNvSpPr>
            <a:spLocks noGrp="1"/>
          </p:cNvSpPr>
          <p:nvPr>
            <p:ph sz="half" idx="13"/>
          </p:nvPr>
        </p:nvSpPr>
        <p:spPr>
          <a:xfrm>
            <a:off x="8763000" y="26808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3" name="Content Placeholder 2">
            <a:extLst>
              <a:ext uri="{FF2B5EF4-FFF2-40B4-BE49-F238E27FC236}">
                <a16:creationId xmlns:a16="http://schemas.microsoft.com/office/drawing/2014/main" id="{D7791AFD-E53B-48D7-8A3C-24F9B9314932}"/>
              </a:ext>
            </a:extLst>
          </p:cNvPr>
          <p:cNvSpPr>
            <a:spLocks noGrp="1"/>
          </p:cNvSpPr>
          <p:nvPr>
            <p:ph sz="half" idx="14"/>
          </p:nvPr>
        </p:nvSpPr>
        <p:spPr>
          <a:xfrm>
            <a:off x="609600" y="37338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4" name="Content Placeholder 3">
            <a:extLst>
              <a:ext uri="{FF2B5EF4-FFF2-40B4-BE49-F238E27FC236}">
                <a16:creationId xmlns:a16="http://schemas.microsoft.com/office/drawing/2014/main" id="{7784060D-E07A-4765-948A-FC9071F8DDC5}"/>
              </a:ext>
            </a:extLst>
          </p:cNvPr>
          <p:cNvSpPr>
            <a:spLocks noGrp="1"/>
          </p:cNvSpPr>
          <p:nvPr>
            <p:ph sz="half" idx="15"/>
          </p:nvPr>
        </p:nvSpPr>
        <p:spPr>
          <a:xfrm>
            <a:off x="8763000" y="37338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5" name="Content Placeholder 2">
            <a:extLst>
              <a:ext uri="{FF2B5EF4-FFF2-40B4-BE49-F238E27FC236}">
                <a16:creationId xmlns:a16="http://schemas.microsoft.com/office/drawing/2014/main" id="{A67EFF06-2483-4600-B6B9-3D1CE50220DD}"/>
              </a:ext>
            </a:extLst>
          </p:cNvPr>
          <p:cNvSpPr>
            <a:spLocks noGrp="1"/>
          </p:cNvSpPr>
          <p:nvPr>
            <p:ph sz="half" idx="16"/>
          </p:nvPr>
        </p:nvSpPr>
        <p:spPr>
          <a:xfrm>
            <a:off x="609600" y="48144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6" name="Content Placeholder 3">
            <a:extLst>
              <a:ext uri="{FF2B5EF4-FFF2-40B4-BE49-F238E27FC236}">
                <a16:creationId xmlns:a16="http://schemas.microsoft.com/office/drawing/2014/main" id="{C22FA758-800C-4200-9C64-1F16B8C51CA7}"/>
              </a:ext>
            </a:extLst>
          </p:cNvPr>
          <p:cNvSpPr>
            <a:spLocks noGrp="1"/>
          </p:cNvSpPr>
          <p:nvPr>
            <p:ph sz="half" idx="17"/>
          </p:nvPr>
        </p:nvSpPr>
        <p:spPr>
          <a:xfrm>
            <a:off x="8763000" y="48144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Tree>
    <p:extLst>
      <p:ext uri="{BB962C8B-B14F-4D97-AF65-F5344CB8AC3E}">
        <p14:creationId xmlns:p14="http://schemas.microsoft.com/office/powerpoint/2010/main" val="180967635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7/21/2021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3228791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998632"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7/21/2021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62183618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7/21/2021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9263459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7/21/2021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8930500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7/21/2021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76553698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2114" y="1535113"/>
            <a:ext cx="12194114"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14"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7/21/2021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4551596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C4F9C9E2-06BB-41C5-A984-A694C29A16A3}" type="datetime1">
              <a:rPr lang="en-US" smtClean="0"/>
              <a:t>7/21/2021</a:t>
            </a:fld>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11271961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3CC2845-9148-4B5B-9562-D246E4219F47}" type="datetime1">
              <a:rPr lang="en-US" smtClean="0"/>
              <a:t>7/21/2021</a:t>
            </a:fld>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6685482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800" b="1"/>
            </a:lvl1pPr>
          </a:lstStyle>
          <a:p>
            <a:r>
              <a:rPr lang="en-US"/>
              <a:t>Click to edit Master title style</a:t>
            </a:r>
            <a:endParaRPr lang="vi-VN"/>
          </a:p>
        </p:txBody>
      </p:sp>
      <p:sp>
        <p:nvSpPr>
          <p:cNvPr id="3" name="Content Placeholder 2"/>
          <p:cNvSpPr>
            <a:spLocks noGrp="1"/>
          </p:cNvSpPr>
          <p:nvPr>
            <p:ph idx="1"/>
          </p:nvPr>
        </p:nvSpPr>
        <p:spPr>
          <a:xfrm>
            <a:off x="4766733" y="273051"/>
            <a:ext cx="6815667" cy="5853113"/>
          </a:xfrm>
        </p:spPr>
        <p:txBody>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A4F83F0-61E2-46D0-B6E3-3CB47DF90001}"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27000721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vi-V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vi-V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5FA6EDE-9D0A-48DF-8DB7-E6E7C6725AE9}" type="datetime1">
              <a:rPr lang="en-US" smtClean="0"/>
              <a:t>7/21/2021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6903305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0735CB54-6AB1-4B04-9998-2469A6BA0B58}" type="datetime1">
              <a:rPr lang="en-US" smtClean="0"/>
              <a:t>7/21/2021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18823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D9D2B26-C4DE-45F6-A82F-4DCF9E9E95FB}" type="datetime1">
              <a:rPr lang="en-US" smtClean="0"/>
              <a:t>7/21/2021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85348029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228601"/>
            <a:ext cx="10972800" cy="5897563"/>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11221168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130426"/>
            <a:ext cx="11811000" cy="3508374"/>
          </a:xfrm>
        </p:spPr>
        <p:txBody>
          <a:bodyPr/>
          <a:lstStyle/>
          <a:p>
            <a:r>
              <a:rPr lang="en-US"/>
              <a:t>Click to edit Master 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7/21/2021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862001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7/21/2021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60536144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marL="514350" indent="-514350">
              <a:buFont typeface="+mj-lt"/>
              <a:buAutoNum type="arabicPeriod"/>
              <a:defRPr sz="2800">
                <a:solidFill>
                  <a:schemeClr val="tx1"/>
                </a:solidFill>
                <a:latin typeface="Courier New" panose="020703090202050204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7/21/2021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8078312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marL="514350" indent="-514350">
              <a:buFont typeface="+mj-lt"/>
              <a:buAutoNum type="arabicPeriod"/>
              <a:defRPr sz="2800">
                <a:latin typeface="Courier New" panose="02070309020205020404" pitchFamily="49" charset="0"/>
                <a:cs typeface="Courier New" panose="02070309020205020404" pitchFamily="49" charset="0"/>
              </a:defRPr>
            </a:lvl1pPr>
            <a:lvl2pPr marL="971550" indent="-514350">
              <a:buFont typeface="+mj-lt"/>
              <a:buAutoNum type="arabicPeriod"/>
              <a:defRPr sz="2800">
                <a:latin typeface="Courier New" panose="02070309020205020404" pitchFamily="49" charset="0"/>
                <a:cs typeface="Courier New" panose="02070309020205020404" pitchFamily="49" charset="0"/>
              </a:defRPr>
            </a:lvl2pPr>
            <a:lvl3pPr marL="1371600" indent="-457200">
              <a:buFont typeface="+mj-lt"/>
              <a:buAutoNum type="arabicPeriod"/>
              <a:defRPr sz="2400">
                <a:latin typeface="Courier New" panose="02070309020205020404" pitchFamily="49" charset="0"/>
                <a:cs typeface="Courier New" panose="02070309020205020404" pitchFamily="49" charset="0"/>
              </a:defRPr>
            </a:lvl3pPr>
            <a:lvl4pPr marL="1828800" indent="-457200">
              <a:buFont typeface="+mj-lt"/>
              <a:buAutoNum type="arabicPeriod"/>
              <a:defRPr sz="2000">
                <a:latin typeface="Courier New" panose="02070309020205020404" pitchFamily="49" charset="0"/>
                <a:cs typeface="Courier New" panose="02070309020205020404" pitchFamily="49" charset="0"/>
              </a:defRPr>
            </a:lvl4pPr>
          </a:lstStyle>
          <a:p>
            <a:pPr lvl="0"/>
            <a:r>
              <a:rPr lang="en-US"/>
              <a:t>Click to edit Master text styles</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7/21/2021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4331361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10972800" cy="838199"/>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7/21/2021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2673873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610600" cy="45259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7/21/2021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525963"/>
          </a:xfrm>
        </p:spPr>
        <p:txBody>
          <a:bodyPr/>
          <a:lstStyle>
            <a:lvl1pPr>
              <a:defRPr sz="2800"/>
            </a:lvl1pPr>
            <a:lvl2pPr>
              <a:defRPr sz="2400"/>
            </a:lvl2pPr>
          </a:lstStyle>
          <a:p>
            <a:pPr lvl="0"/>
            <a:r>
              <a:rPr lang="en-US"/>
              <a:t>Click to edit Master text styles</a:t>
            </a:r>
          </a:p>
        </p:txBody>
      </p:sp>
    </p:spTree>
    <p:extLst>
      <p:ext uri="{BB962C8B-B14F-4D97-AF65-F5344CB8AC3E}">
        <p14:creationId xmlns:p14="http://schemas.microsoft.com/office/powerpoint/2010/main" val="232254708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352799"/>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7/21/2021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134896"/>
            <a:ext cx="10972800" cy="990600"/>
          </a:xfrm>
        </p:spPr>
        <p:txBody>
          <a:bodyPr/>
          <a:lstStyle>
            <a:lvl1pPr>
              <a:defRPr sz="2800"/>
            </a:lvl1pPr>
            <a:lvl2pPr>
              <a:defRPr sz="2800"/>
            </a:lvl2pPr>
            <a:lvl3pPr>
              <a:defRPr sz="2000"/>
            </a:lvl3pPr>
            <a:lvl4pPr>
              <a:defRPr sz="1800"/>
            </a:lvl4pPr>
          </a:lstStyle>
          <a:p>
            <a:pPr lvl="0"/>
            <a:r>
              <a:rPr lang="en-US"/>
              <a:t>Click toa edit Master text styles</a:t>
            </a:r>
          </a:p>
        </p:txBody>
      </p:sp>
    </p:spTree>
    <p:extLst>
      <p:ext uri="{BB962C8B-B14F-4D97-AF65-F5344CB8AC3E}">
        <p14:creationId xmlns:p14="http://schemas.microsoft.com/office/powerpoint/2010/main" val="149570494"/>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0"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0" y="6172200"/>
            <a:ext cx="12192000" cy="6858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0" y="6248400"/>
            <a:ext cx="12192000" cy="253916"/>
          </a:xfrm>
          <a:prstGeom prst="rect">
            <a:avLst/>
          </a:prstGeom>
          <a:noFill/>
        </p:spPr>
        <p:txBody>
          <a:bodyPr wrap="square" rtlCol="0">
            <a:spAutoFit/>
          </a:bodyPr>
          <a:lstStyle/>
          <a:p>
            <a:pPr algn="ctr"/>
            <a:r>
              <a:rPr lang="en-US" sz="1050" b="1">
                <a:solidFill>
                  <a:schemeClr val="bg1"/>
                </a:solidFill>
              </a:rPr>
              <a:t>TRƯỜNG</a:t>
            </a:r>
            <a:r>
              <a:rPr lang="en-US" sz="1050" b="1" baseline="0">
                <a:solidFill>
                  <a:schemeClr val="bg1"/>
                </a:solidFill>
              </a:rPr>
              <a:t> ĐẠI HỌC CÔNG NGHỆ THÔNG TIN, </a:t>
            </a:r>
            <a:r>
              <a:rPr lang="en-US" sz="1050" b="1">
                <a:solidFill>
                  <a:schemeClr val="bg1"/>
                </a:solidFill>
              </a:rPr>
              <a:t>KHU</a:t>
            </a:r>
            <a:r>
              <a:rPr lang="en-US" sz="1050" b="1" baseline="0">
                <a:solidFill>
                  <a:schemeClr val="bg1"/>
                </a:solidFill>
              </a:rPr>
              <a:t> PHỐ 6, PHƯỜNG LINH TRUNG, QUẬN THỦ ĐỨC, TP. HỒ CHÍ MINH</a:t>
            </a:r>
            <a:endParaRPr lang="en-US" sz="1050" b="1">
              <a:solidFill>
                <a:schemeClr val="bg1"/>
              </a:solidFill>
            </a:endParaRPr>
          </a:p>
        </p:txBody>
      </p:sp>
      <p:sp>
        <p:nvSpPr>
          <p:cNvPr id="8" name="TextBox 7"/>
          <p:cNvSpPr txBox="1"/>
          <p:nvPr userDrawn="1"/>
        </p:nvSpPr>
        <p:spPr>
          <a:xfrm>
            <a:off x="1422400" y="6520190"/>
            <a:ext cx="9347200" cy="261610"/>
          </a:xfrm>
          <a:prstGeom prst="rect">
            <a:avLst/>
          </a:prstGeom>
          <a:noFill/>
        </p:spPr>
        <p:txBody>
          <a:bodyPr wrap="square" rtlCol="0">
            <a:spAutoFit/>
          </a:bodyPr>
          <a:lstStyle/>
          <a:p>
            <a:pPr algn="ctr"/>
            <a:r>
              <a:rPr lang="de-DE" sz="1100" b="1">
                <a:solidFill>
                  <a:schemeClr val="bg1"/>
                </a:solidFill>
              </a:rPr>
              <a:t>[T] 028 3725 2002 101     |     [F] 028 3725 2148     |</a:t>
            </a:r>
            <a:r>
              <a:rPr lang="de-DE" sz="1100" b="1" baseline="0">
                <a:solidFill>
                  <a:schemeClr val="bg1"/>
                </a:solidFill>
              </a:rPr>
              <a:t>    </a:t>
            </a:r>
            <a:r>
              <a:rPr lang="de-DE" sz="1100" b="1">
                <a:solidFill>
                  <a:schemeClr val="bg1"/>
                </a:solidFill>
              </a:rPr>
              <a:t> [W] www.uit.edu.vn     |     [E] info@uit.edu.vn</a:t>
            </a:r>
            <a:endParaRPr lang="en-US" sz="1100" b="1">
              <a:solidFill>
                <a:schemeClr val="bg1"/>
              </a:solidFill>
            </a:endParaRPr>
          </a:p>
        </p:txBody>
      </p:sp>
      <p:sp>
        <p:nvSpPr>
          <p:cNvPr id="9" name="TextBox 8"/>
          <p:cNvSpPr txBox="1"/>
          <p:nvPr userDrawn="1"/>
        </p:nvSpPr>
        <p:spPr>
          <a:xfrm>
            <a:off x="11379200" y="6324600"/>
            <a:ext cx="812800" cy="369332"/>
          </a:xfrm>
          <a:prstGeom prst="rect">
            <a:avLst/>
          </a:prstGeom>
          <a:noFill/>
        </p:spPr>
        <p:txBody>
          <a:bodyPr wrap="square" rtlCol="0">
            <a:spAutoFit/>
          </a:bodyPr>
          <a:lstStyle/>
          <a:p>
            <a:pPr algn="ctr"/>
            <a:fld id="{4A916C17-A3B0-4CE4-88CA-9129F443D2C0}" type="slidenum">
              <a:rPr lang="en-US" smtClean="0"/>
              <a:pPr algn="ct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99" r:id="rId2"/>
    <p:sldLayoutId id="2147483650" r:id="rId3"/>
    <p:sldLayoutId id="2147483677" r:id="rId4"/>
    <p:sldLayoutId id="2147483691" r:id="rId5"/>
    <p:sldLayoutId id="2147483692" r:id="rId6"/>
    <p:sldLayoutId id="2147483690" r:id="rId7"/>
    <p:sldLayoutId id="2147483689" r:id="rId8"/>
    <p:sldLayoutId id="2147483651" r:id="rId9"/>
    <p:sldLayoutId id="2147483652" r:id="rId10"/>
    <p:sldLayoutId id="2147483662" r:id="rId11"/>
    <p:sldLayoutId id="2147483678" r:id="rId12"/>
    <p:sldLayoutId id="2147483676" r:id="rId13"/>
    <p:sldLayoutId id="2147483663" r:id="rId14"/>
    <p:sldLayoutId id="2147483653" r:id="rId15"/>
    <p:sldLayoutId id="2147483679" r:id="rId16"/>
    <p:sldLayoutId id="2147483697" r:id="rId17"/>
    <p:sldLayoutId id="2147483698" r:id="rId18"/>
    <p:sldLayoutId id="2147483684" r:id="rId19"/>
    <p:sldLayoutId id="2147483695" r:id="rId20"/>
    <p:sldLayoutId id="2147483696" r:id="rId21"/>
    <p:sldLayoutId id="2147483694" r:id="rId22"/>
    <p:sldLayoutId id="2147483686" r:id="rId23"/>
    <p:sldLayoutId id="2147483688" r:id="rId24"/>
    <p:sldLayoutId id="2147483687" r:id="rId25"/>
    <p:sldLayoutId id="2147483654" r:id="rId26"/>
    <p:sldLayoutId id="2147483681" r:id="rId27"/>
    <p:sldLayoutId id="2147483680" r:id="rId28"/>
    <p:sldLayoutId id="2147483682" r:id="rId29"/>
    <p:sldLayoutId id="2147483683" r:id="rId30"/>
    <p:sldLayoutId id="2147483655" r:id="rId31"/>
    <p:sldLayoutId id="2147483656" r:id="rId32"/>
    <p:sldLayoutId id="2147483657" r:id="rId33"/>
    <p:sldLayoutId id="2147483658" r:id="rId34"/>
    <p:sldLayoutId id="2147483659" r:id="rId35"/>
    <p:sldLayoutId id="2147483660" r:id="rId36"/>
    <p:sldLayoutId id="2147483661" r:id="rId37"/>
    <p:sldLayoutId id="2147483693" r:id="rId38"/>
  </p:sldLayoutIdLst>
  <p:transition/>
  <p:hf sldNum="0" hdr="0" ftr="0" dt="0"/>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0" fontAlgn="base" hangingPunct="0">
        <a:spcBef>
          <a:spcPct val="20000"/>
        </a:spcBef>
        <a:spcAft>
          <a:spcPct val="0"/>
        </a:spcAft>
        <a:buChar char="•"/>
        <a:defRPr sz="2800">
          <a:solidFill>
            <a:srgbClr val="0066F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jfe-mineral.co.jp/e_mineral/business/iron_and_steel/ground_granulated_blast_furnace_slag.html" TargetMode="External"/><Relationship Id="rId2" Type="http://schemas.openxmlformats.org/officeDocument/2006/relationships/hyperlink" Target="https://viettimes.vn/bien-xi-hat-lo-cao-thanh-vat-lieu-xay-dung-hpg-se-co-them-hang-tram-ty-dong-moi-nam-post91658.html" TargetMode="External"/><Relationship Id="rId1" Type="http://schemas.openxmlformats.org/officeDocument/2006/relationships/slideLayout" Target="../slideLayouts/slideLayout15.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hyperlink" Target="https://nhadatmoi.net/tin-tuc/tro-bay-la-gi.html" TargetMode="External"/><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uperplasticizer" TargetMode="External"/><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oct.vn/be-tong-uhpc-cuong-do-sieu-cao/" TargetMode="External"/><Relationship Id="rId2" Type="http://schemas.openxmlformats.org/officeDocument/2006/relationships/hyperlink" Target="https://youtu.be/ZPvnchhegsc"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2.xml"/><Relationship Id="rId6" Type="http://schemas.openxmlformats.org/officeDocument/2006/relationships/hyperlink" Target="https://youtu.be/ZPvnchhegsc"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oct.vn/be-tong-uhpc-cuong-do-sieu-cao/" TargetMode="External"/><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archive.ics.uci.edu/ml/datasets/Concrete+Compressive+Strength"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hyperlink" Target="https://tapchivatlieuxaydung.vn/chi-tiet-tin/khong-tang-gia-xi-mang-tu-day-minh-vao-cua-tu--210108115615109" TargetMode="External"/><Relationship Id="rId2" Type="http://schemas.openxmlformats.org/officeDocument/2006/relationships/image" Target="../media/image7.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CE99F-98AE-48D4-96DD-B4149671A560}"/>
              </a:ext>
            </a:extLst>
          </p:cNvPr>
          <p:cNvSpPr>
            <a:spLocks noGrp="1"/>
          </p:cNvSpPr>
          <p:nvPr>
            <p:ph type="ctrTitle"/>
          </p:nvPr>
        </p:nvSpPr>
        <p:spPr>
          <a:xfrm>
            <a:off x="304800" y="1676401"/>
            <a:ext cx="11582400" cy="2378076"/>
          </a:xfrm>
        </p:spPr>
        <p:txBody>
          <a:bodyPr/>
          <a:lstStyle/>
          <a:p>
            <a:r>
              <a:rPr lang="en-US" dirty="0"/>
              <a:t>PHÂN TÍCH THĂM DÒ</a:t>
            </a:r>
            <a:br>
              <a:rPr lang="en-US" dirty="0"/>
            </a:br>
            <a:r>
              <a:rPr lang="en-US" dirty="0" err="1">
                <a:solidFill>
                  <a:srgbClr val="0066FF"/>
                </a:solidFill>
              </a:rPr>
              <a:t>Bộ</a:t>
            </a:r>
            <a:r>
              <a:rPr lang="en-US" dirty="0">
                <a:solidFill>
                  <a:srgbClr val="0066FF"/>
                </a:solidFill>
              </a:rPr>
              <a:t> </a:t>
            </a:r>
            <a:r>
              <a:rPr lang="en-US" dirty="0" err="1">
                <a:solidFill>
                  <a:srgbClr val="0066FF"/>
                </a:solidFill>
              </a:rPr>
              <a:t>Dữ</a:t>
            </a:r>
            <a:r>
              <a:rPr lang="en-US" dirty="0">
                <a:solidFill>
                  <a:srgbClr val="0066FF"/>
                </a:solidFill>
              </a:rPr>
              <a:t> </a:t>
            </a:r>
            <a:r>
              <a:rPr lang="en-US" dirty="0" err="1">
                <a:solidFill>
                  <a:srgbClr val="0066FF"/>
                </a:solidFill>
              </a:rPr>
              <a:t>Liệu</a:t>
            </a:r>
            <a:br>
              <a:rPr lang="en-US" dirty="0"/>
            </a:br>
            <a:r>
              <a:rPr lang="en-US" dirty="0"/>
              <a:t>CONCRETE COMPRESSIVE STRENGTH</a:t>
            </a:r>
          </a:p>
        </p:txBody>
      </p:sp>
      <p:sp>
        <p:nvSpPr>
          <p:cNvPr id="5" name="Subtitle 4">
            <a:extLst>
              <a:ext uri="{FF2B5EF4-FFF2-40B4-BE49-F238E27FC236}">
                <a16:creationId xmlns:a16="http://schemas.microsoft.com/office/drawing/2014/main" id="{3CEF2D3F-9DF7-4E24-9981-359DB558E96B}"/>
              </a:ext>
            </a:extLst>
          </p:cNvPr>
          <p:cNvSpPr>
            <a:spLocks noGrp="1"/>
          </p:cNvSpPr>
          <p:nvPr>
            <p:ph type="subTitle" idx="1"/>
          </p:nvPr>
        </p:nvSpPr>
        <p:spPr>
          <a:xfrm>
            <a:off x="1828800" y="4190999"/>
            <a:ext cx="8534400" cy="990600"/>
          </a:xfrm>
        </p:spPr>
        <p:txBody>
          <a:bodyPr numCol="2"/>
          <a:lstStyle/>
          <a:p>
            <a:pPr marL="0" indent="0" algn="ctr">
              <a:buNone/>
            </a:pPr>
            <a:r>
              <a:rPr lang="vi-VN" sz="2000" dirty="0"/>
              <a:t>Phan Vỹ Hào - 19520524</a:t>
            </a:r>
          </a:p>
          <a:p>
            <a:pPr marL="0" indent="0" algn="ctr">
              <a:buNone/>
            </a:pPr>
            <a:r>
              <a:rPr lang="vi-VN" sz="2000" dirty="0">
                <a:solidFill>
                  <a:srgbClr val="FF0000"/>
                </a:solidFill>
              </a:rPr>
              <a:t>Nguyễn Hoài Bảo - 19520405</a:t>
            </a:r>
          </a:p>
          <a:p>
            <a:pPr marL="0" indent="0" algn="ctr">
              <a:buNone/>
            </a:pPr>
            <a:r>
              <a:rPr lang="vi-VN" sz="2000" dirty="0"/>
              <a:t>Trần Xuân Phú - 19520843</a:t>
            </a:r>
          </a:p>
          <a:p>
            <a:pPr marL="0" indent="0" algn="ctr">
              <a:buNone/>
            </a:pPr>
            <a:r>
              <a:rPr lang="vi-VN" sz="2000" dirty="0">
                <a:solidFill>
                  <a:srgbClr val="FF0000"/>
                </a:solidFill>
              </a:rPr>
              <a:t>Trần Đình Nam - 19520758</a:t>
            </a:r>
          </a:p>
        </p:txBody>
      </p:sp>
      <p:sp>
        <p:nvSpPr>
          <p:cNvPr id="6" name="TextBox 5">
            <a:extLst>
              <a:ext uri="{FF2B5EF4-FFF2-40B4-BE49-F238E27FC236}">
                <a16:creationId xmlns:a16="http://schemas.microsoft.com/office/drawing/2014/main" id="{4048485A-0AF9-45D5-BBD6-06F9CB3BFC5C}"/>
              </a:ext>
            </a:extLst>
          </p:cNvPr>
          <p:cNvSpPr txBox="1"/>
          <p:nvPr/>
        </p:nvSpPr>
        <p:spPr>
          <a:xfrm>
            <a:off x="3048000" y="5029200"/>
            <a:ext cx="6096000" cy="707886"/>
          </a:xfrm>
          <a:prstGeom prst="rect">
            <a:avLst/>
          </a:prstGeom>
          <a:noFill/>
        </p:spPr>
        <p:txBody>
          <a:bodyPr wrap="square">
            <a:spAutoFit/>
          </a:bodyPr>
          <a:lstStyle/>
          <a:p>
            <a:pPr marL="0" indent="0" algn="ctr">
              <a:buNone/>
            </a:pPr>
            <a:r>
              <a:rPr lang="vi-VN" sz="2000" dirty="0">
                <a:solidFill>
                  <a:srgbClr val="0066FF"/>
                </a:solidFill>
                <a:latin typeface="+mn-lt"/>
              </a:rPr>
              <a:t>Giảng viên hướng dẫn:</a:t>
            </a:r>
          </a:p>
          <a:p>
            <a:pPr marL="0" indent="0" algn="ctr">
              <a:buNone/>
            </a:pPr>
            <a:r>
              <a:rPr lang="vi-VN" sz="2000" dirty="0">
                <a:solidFill>
                  <a:srgbClr val="FF0000"/>
                </a:solidFill>
                <a:latin typeface="+mn-lt"/>
              </a:rPr>
              <a:t>T</a:t>
            </a:r>
            <a:r>
              <a:rPr lang="en-US" sz="2000" dirty="0">
                <a:solidFill>
                  <a:srgbClr val="FF0000"/>
                </a:solidFill>
                <a:latin typeface="+mn-lt"/>
              </a:rPr>
              <a:t>.</a:t>
            </a:r>
            <a:r>
              <a:rPr lang="vi-VN" sz="2000" dirty="0">
                <a:solidFill>
                  <a:srgbClr val="FF0000"/>
                </a:solidFill>
                <a:latin typeface="+mn-lt"/>
              </a:rPr>
              <a:t>S</a:t>
            </a:r>
            <a:r>
              <a:rPr lang="en-US" sz="2000" dirty="0">
                <a:solidFill>
                  <a:srgbClr val="FF0000"/>
                </a:solidFill>
                <a:latin typeface="+mn-lt"/>
              </a:rPr>
              <a:t>.</a:t>
            </a:r>
            <a:r>
              <a:rPr lang="vi-VN" sz="2000" dirty="0">
                <a:solidFill>
                  <a:srgbClr val="FF0000"/>
                </a:solidFill>
                <a:latin typeface="+mn-lt"/>
              </a:rPr>
              <a:t> Đỗ Trọng Hợp</a:t>
            </a:r>
          </a:p>
        </p:txBody>
      </p:sp>
    </p:spTree>
    <p:extLst>
      <p:ext uri="{BB962C8B-B14F-4D97-AF65-F5344CB8AC3E}">
        <p14:creationId xmlns:p14="http://schemas.microsoft.com/office/powerpoint/2010/main" val="34143804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00E8-0899-4D01-8FF4-345E8A84D74E}"/>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194F708A-5A31-49A0-BFED-896A8AF17E76}"/>
              </a:ext>
            </a:extLst>
          </p:cNvPr>
          <p:cNvSpPr>
            <a:spLocks noGrp="1"/>
          </p:cNvSpPr>
          <p:nvPr>
            <p:ph sz="half" idx="1"/>
          </p:nvPr>
        </p:nvSpPr>
        <p:spPr>
          <a:xfrm>
            <a:off x="609600" y="1600201"/>
            <a:ext cx="5384800" cy="4648199"/>
          </a:xfrm>
        </p:spPr>
        <p:txBody>
          <a:bodyPr>
            <a:normAutofit fontScale="70000" lnSpcReduction="20000"/>
          </a:bodyPr>
          <a:lstStyle/>
          <a:p>
            <a:pPr algn="just"/>
            <a:r>
              <a:rPr lang="en-US" dirty="0" err="1"/>
              <a:t>Thông</a:t>
            </a:r>
            <a:r>
              <a:rPr lang="en-US" dirty="0"/>
              <a:t> tin </a:t>
            </a:r>
            <a:r>
              <a:rPr lang="en-US" dirty="0" err="1"/>
              <a:t>thuộc</a:t>
            </a:r>
            <a:r>
              <a:rPr lang="en-US" dirty="0"/>
              <a:t> </a:t>
            </a:r>
            <a:r>
              <a:rPr lang="en-US" dirty="0" err="1"/>
              <a:t>tính</a:t>
            </a:r>
            <a:r>
              <a:rPr lang="en-US" dirty="0"/>
              <a:t>:</a:t>
            </a:r>
          </a:p>
          <a:p>
            <a:pPr lvl="1" algn="just"/>
            <a:r>
              <a:rPr lang="en-US" dirty="0">
                <a:solidFill>
                  <a:srgbClr val="FF0000"/>
                </a:solidFill>
              </a:rPr>
              <a:t>2. Blast Furnace Slag: </a:t>
            </a:r>
            <a:r>
              <a:rPr lang="en-US" dirty="0" err="1">
                <a:solidFill>
                  <a:srgbClr val="FF0000"/>
                </a:solidFill>
              </a:rPr>
              <a:t>Xỉ</a:t>
            </a:r>
            <a:r>
              <a:rPr lang="en-US" dirty="0">
                <a:solidFill>
                  <a:srgbClr val="FF0000"/>
                </a:solidFill>
              </a:rPr>
              <a:t> </a:t>
            </a:r>
            <a:r>
              <a:rPr lang="en-US" dirty="0" err="1">
                <a:solidFill>
                  <a:srgbClr val="FF0000"/>
                </a:solidFill>
              </a:rPr>
              <a:t>lò</a:t>
            </a:r>
            <a:r>
              <a:rPr lang="en-US" dirty="0">
                <a:solidFill>
                  <a:srgbClr val="FF0000"/>
                </a:solidFill>
              </a:rPr>
              <a:t> </a:t>
            </a:r>
            <a:r>
              <a:rPr lang="en-US" dirty="0" err="1">
                <a:solidFill>
                  <a:srgbClr val="FF0000"/>
                </a:solidFill>
              </a:rPr>
              <a:t>cao</a:t>
            </a:r>
            <a:r>
              <a:rPr lang="en-US" dirty="0">
                <a:solidFill>
                  <a:srgbClr val="FF0000"/>
                </a:solidFill>
              </a:rPr>
              <a:t> </a:t>
            </a:r>
            <a:r>
              <a:rPr lang="en-US" dirty="0" err="1">
                <a:solidFill>
                  <a:srgbClr val="FF0000"/>
                </a:solidFill>
              </a:rPr>
              <a:t>nghiền</a:t>
            </a:r>
            <a:r>
              <a:rPr lang="en-US" dirty="0">
                <a:solidFill>
                  <a:srgbClr val="FF0000"/>
                </a:solidFill>
              </a:rPr>
              <a:t> </a:t>
            </a:r>
            <a:r>
              <a:rPr lang="en-US" dirty="0" err="1">
                <a:solidFill>
                  <a:srgbClr val="FF0000"/>
                </a:solidFill>
              </a:rPr>
              <a:t>mịn</a:t>
            </a:r>
            <a:r>
              <a:rPr lang="en-US" dirty="0">
                <a:solidFill>
                  <a:srgbClr val="FF0000"/>
                </a:solidFill>
              </a:rPr>
              <a:t> (</a:t>
            </a:r>
            <a:r>
              <a:rPr lang="en-US" dirty="0" err="1">
                <a:solidFill>
                  <a:srgbClr val="FF0000"/>
                </a:solidFill>
              </a:rPr>
              <a:t>đơn</a:t>
            </a:r>
            <a:r>
              <a:rPr lang="en-US" dirty="0">
                <a:solidFill>
                  <a:srgbClr val="FF0000"/>
                </a:solidFill>
              </a:rPr>
              <a:t> </a:t>
            </a:r>
            <a:r>
              <a:rPr lang="en-US" dirty="0" err="1">
                <a:solidFill>
                  <a:srgbClr val="FF0000"/>
                </a:solidFill>
              </a:rPr>
              <a:t>vị</a:t>
            </a:r>
            <a:r>
              <a:rPr lang="en-US" dirty="0">
                <a:solidFill>
                  <a:srgbClr val="FF0000"/>
                </a:solidFill>
              </a:rPr>
              <a:t>: kg/m</a:t>
            </a:r>
            <a:r>
              <a:rPr lang="en-US" baseline="30000" dirty="0">
                <a:solidFill>
                  <a:srgbClr val="FF0000"/>
                </a:solidFill>
              </a:rPr>
              <a:t>3</a:t>
            </a:r>
            <a:r>
              <a:rPr lang="en-US" dirty="0">
                <a:solidFill>
                  <a:srgbClr val="FF0000"/>
                </a:solidFill>
              </a:rPr>
              <a:t>)</a:t>
            </a:r>
          </a:p>
          <a:p>
            <a:pPr algn="just"/>
            <a:r>
              <a:rPr lang="en-US" dirty="0" err="1"/>
              <a:t>Là</a:t>
            </a:r>
            <a:r>
              <a:rPr lang="en-US" dirty="0"/>
              <a:t> p</a:t>
            </a:r>
            <a:r>
              <a:rPr lang="vi-VN" dirty="0"/>
              <a:t>hụ phẩm của</a:t>
            </a:r>
            <a:r>
              <a:rPr lang="en-US" dirty="0"/>
              <a:t> </a:t>
            </a:r>
            <a:r>
              <a:rPr lang="vi-VN" dirty="0"/>
              <a:t>công nghiệp luyện gang</a:t>
            </a:r>
            <a:r>
              <a:rPr lang="en-US" dirty="0"/>
              <a:t>.</a:t>
            </a:r>
          </a:p>
          <a:p>
            <a:pPr algn="just"/>
            <a:r>
              <a:rPr lang="en-US" dirty="0">
                <a:solidFill>
                  <a:srgbClr val="FF0000"/>
                </a:solidFill>
              </a:rPr>
              <a:t>T</a:t>
            </a:r>
            <a:r>
              <a:rPr lang="vi-VN" dirty="0">
                <a:solidFill>
                  <a:srgbClr val="FF0000"/>
                </a:solidFill>
              </a:rPr>
              <a:t>hu được bằng cách làm lanh nhanh xỉ gang bằng nước để tạo ra xỉ hóa hạt, kiến trúc thủy tinh (không kịp kết tinh</a:t>
            </a:r>
            <a:r>
              <a:rPr lang="en-US" dirty="0">
                <a:solidFill>
                  <a:srgbClr val="FF0000"/>
                </a:solidFill>
              </a:rPr>
              <a:t>) </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làm</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khô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nghiền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mịn</a:t>
            </a:r>
            <a:r>
              <a:rPr lang="en-US" dirty="0">
                <a:solidFill>
                  <a:srgbClr val="FF0000"/>
                </a:solidFill>
                <a:sym typeface="Wingdings" panose="05000000000000000000" pitchFamily="2" charset="2"/>
              </a:rPr>
              <a:t>.</a:t>
            </a:r>
          </a:p>
          <a:p>
            <a:pPr algn="just"/>
            <a:r>
              <a:rPr lang="en-US" dirty="0" err="1"/>
              <a:t>Ưu</a:t>
            </a:r>
            <a:r>
              <a:rPr lang="en-US" dirty="0"/>
              <a:t> </a:t>
            </a:r>
            <a:r>
              <a:rPr lang="en-US" dirty="0" err="1"/>
              <a:t>điểm</a:t>
            </a:r>
            <a:r>
              <a:rPr lang="en-US" dirty="0"/>
              <a:t>:</a:t>
            </a:r>
          </a:p>
          <a:p>
            <a:pPr lvl="1" algn="just"/>
            <a:r>
              <a:rPr lang="vi-VN" dirty="0">
                <a:solidFill>
                  <a:srgbClr val="FF0000"/>
                </a:solidFill>
              </a:rPr>
              <a:t>Tăng cường độ bền và độ láng mịn của bê tông</a:t>
            </a:r>
            <a:r>
              <a:rPr lang="en-US" dirty="0">
                <a:solidFill>
                  <a:srgbClr val="FF0000"/>
                </a:solidFill>
              </a:rPr>
              <a:t>.</a:t>
            </a:r>
          </a:p>
          <a:p>
            <a:pPr lvl="1" algn="just"/>
            <a:r>
              <a:rPr lang="en-US" dirty="0"/>
              <a:t>Gia </a:t>
            </a:r>
            <a:r>
              <a:rPr lang="en-US" dirty="0" err="1"/>
              <a:t>cố</a:t>
            </a:r>
            <a:r>
              <a:rPr lang="en-US" dirty="0"/>
              <a:t> </a:t>
            </a:r>
            <a:r>
              <a:rPr lang="en-US" dirty="0" err="1"/>
              <a:t>nền</a:t>
            </a:r>
            <a:r>
              <a:rPr lang="en-US" dirty="0"/>
              <a:t> </a:t>
            </a:r>
            <a:r>
              <a:rPr lang="en-US" dirty="0" err="1"/>
              <a:t>đất</a:t>
            </a:r>
            <a:r>
              <a:rPr lang="en-US" dirty="0"/>
              <a:t> </a:t>
            </a:r>
            <a:r>
              <a:rPr lang="en-US" dirty="0" err="1"/>
              <a:t>yếu</a:t>
            </a:r>
            <a:r>
              <a:rPr lang="en-US" dirty="0"/>
              <a:t>.</a:t>
            </a:r>
          </a:p>
          <a:p>
            <a:pPr lvl="1" algn="just"/>
            <a:r>
              <a:rPr lang="en-US" dirty="0" err="1">
                <a:solidFill>
                  <a:srgbClr val="FF0000"/>
                </a:solidFill>
              </a:rPr>
              <a:t>Ngăn</a:t>
            </a:r>
            <a:r>
              <a:rPr lang="en-US" dirty="0">
                <a:solidFill>
                  <a:srgbClr val="FF0000"/>
                </a:solidFill>
              </a:rPr>
              <a:t> </a:t>
            </a:r>
            <a:r>
              <a:rPr lang="en-US" dirty="0" err="1">
                <a:solidFill>
                  <a:srgbClr val="FF0000"/>
                </a:solidFill>
              </a:rPr>
              <a:t>chặn</a:t>
            </a:r>
            <a:r>
              <a:rPr lang="en-US" dirty="0">
                <a:solidFill>
                  <a:srgbClr val="FF0000"/>
                </a:solidFill>
              </a:rPr>
              <a:t> </a:t>
            </a:r>
            <a:r>
              <a:rPr lang="en-US" dirty="0" err="1">
                <a:solidFill>
                  <a:srgbClr val="FF0000"/>
                </a:solidFill>
              </a:rPr>
              <a:t>sự</a:t>
            </a:r>
            <a:r>
              <a:rPr lang="en-US" dirty="0">
                <a:solidFill>
                  <a:srgbClr val="FF0000"/>
                </a:solidFill>
              </a:rPr>
              <a:t> </a:t>
            </a:r>
            <a:r>
              <a:rPr lang="en-US" dirty="0" err="1">
                <a:solidFill>
                  <a:srgbClr val="FF0000"/>
                </a:solidFill>
              </a:rPr>
              <a:t>xâm</a:t>
            </a:r>
            <a:r>
              <a:rPr lang="en-US" dirty="0">
                <a:solidFill>
                  <a:srgbClr val="FF0000"/>
                </a:solidFill>
              </a:rPr>
              <a:t> </a:t>
            </a:r>
            <a:r>
              <a:rPr lang="en-US" dirty="0" err="1">
                <a:solidFill>
                  <a:srgbClr val="FF0000"/>
                </a:solidFill>
              </a:rPr>
              <a:t>thực</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clo</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sunfat</a:t>
            </a:r>
            <a:r>
              <a:rPr lang="en-US" dirty="0">
                <a:solidFill>
                  <a:srgbClr val="FF0000"/>
                </a:solidFill>
              </a:rPr>
              <a:t> </a:t>
            </a:r>
            <a:r>
              <a:rPr lang="en-US" dirty="0" err="1">
                <a:solidFill>
                  <a:srgbClr val="FF0000"/>
                </a:solidFill>
              </a:rPr>
              <a:t>với</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công</a:t>
            </a:r>
            <a:r>
              <a:rPr lang="en-US" dirty="0">
                <a:solidFill>
                  <a:srgbClr val="FF0000"/>
                </a:solidFill>
              </a:rPr>
              <a:t> </a:t>
            </a:r>
            <a:r>
              <a:rPr lang="en-US" dirty="0" err="1">
                <a:solidFill>
                  <a:srgbClr val="FF0000"/>
                </a:solidFill>
              </a:rPr>
              <a:t>trình</a:t>
            </a:r>
            <a:r>
              <a:rPr lang="en-US" dirty="0">
                <a:solidFill>
                  <a:srgbClr val="FF0000"/>
                </a:solidFill>
              </a:rPr>
              <a:t> </a:t>
            </a:r>
            <a:r>
              <a:rPr lang="en-US" dirty="0" err="1">
                <a:solidFill>
                  <a:srgbClr val="FF0000"/>
                </a:solidFill>
              </a:rPr>
              <a:t>gần</a:t>
            </a:r>
            <a:r>
              <a:rPr lang="en-US" dirty="0">
                <a:solidFill>
                  <a:srgbClr val="FF0000"/>
                </a:solidFill>
              </a:rPr>
              <a:t> </a:t>
            </a:r>
            <a:r>
              <a:rPr lang="en-US" dirty="0" err="1">
                <a:solidFill>
                  <a:srgbClr val="FF0000"/>
                </a:solidFill>
              </a:rPr>
              <a:t>biển</a:t>
            </a:r>
            <a:r>
              <a:rPr lang="en-US" dirty="0">
                <a:solidFill>
                  <a:srgbClr val="FF0000"/>
                </a:solidFill>
              </a:rPr>
              <a:t>.</a:t>
            </a:r>
          </a:p>
          <a:p>
            <a:pPr lvl="1" algn="just"/>
            <a:r>
              <a:rPr lang="en-US" dirty="0" err="1"/>
              <a:t>Chế</a:t>
            </a:r>
            <a:r>
              <a:rPr lang="en-US" dirty="0"/>
              <a:t> </a:t>
            </a:r>
            <a:r>
              <a:rPr lang="en-US" dirty="0" err="1"/>
              <a:t>tạo</a:t>
            </a:r>
            <a:r>
              <a:rPr lang="en-US" dirty="0"/>
              <a:t> </a:t>
            </a:r>
            <a:r>
              <a:rPr lang="en-US" dirty="0" err="1"/>
              <a:t>được</a:t>
            </a:r>
            <a:r>
              <a:rPr lang="en-US" dirty="0"/>
              <a:t> </a:t>
            </a:r>
            <a:r>
              <a:rPr lang="en-US" dirty="0" err="1"/>
              <a:t>bê</a:t>
            </a:r>
            <a:r>
              <a:rPr lang="en-US" dirty="0"/>
              <a:t> </a:t>
            </a:r>
            <a:r>
              <a:rPr lang="en-US" dirty="0" err="1"/>
              <a:t>tông</a:t>
            </a:r>
            <a:r>
              <a:rPr lang="en-US" dirty="0"/>
              <a:t> </a:t>
            </a:r>
            <a:r>
              <a:rPr lang="en-US" dirty="0" err="1"/>
              <a:t>tỏa</a:t>
            </a:r>
            <a:r>
              <a:rPr lang="en-US" dirty="0"/>
              <a:t> </a:t>
            </a:r>
            <a:r>
              <a:rPr lang="en-US" dirty="0" err="1"/>
              <a:t>nhiệt</a:t>
            </a:r>
            <a:r>
              <a:rPr lang="en-US" dirty="0"/>
              <a:t> </a:t>
            </a:r>
            <a:r>
              <a:rPr lang="en-US" dirty="0" err="1"/>
              <a:t>thấp</a:t>
            </a:r>
            <a:r>
              <a:rPr lang="en-US" dirty="0"/>
              <a:t>.</a:t>
            </a:r>
          </a:p>
          <a:p>
            <a:pPr lvl="1" algn="just"/>
            <a:r>
              <a:rPr lang="en-US" dirty="0" err="1">
                <a:solidFill>
                  <a:srgbClr val="FF0000"/>
                </a:solidFill>
              </a:rPr>
              <a:t>Độ</a:t>
            </a:r>
            <a:r>
              <a:rPr lang="en-US" dirty="0">
                <a:solidFill>
                  <a:srgbClr val="FF0000"/>
                </a:solidFill>
              </a:rPr>
              <a:t> </a:t>
            </a:r>
            <a:r>
              <a:rPr lang="en-US" dirty="0" err="1">
                <a:solidFill>
                  <a:srgbClr val="FF0000"/>
                </a:solidFill>
              </a:rPr>
              <a:t>chịu</a:t>
            </a:r>
            <a:r>
              <a:rPr lang="en-US" dirty="0">
                <a:solidFill>
                  <a:srgbClr val="FF0000"/>
                </a:solidFill>
              </a:rPr>
              <a:t> </a:t>
            </a:r>
            <a:r>
              <a:rPr lang="en-US" dirty="0" err="1">
                <a:solidFill>
                  <a:srgbClr val="FF0000"/>
                </a:solidFill>
              </a:rPr>
              <a:t>uốn</a:t>
            </a:r>
            <a:r>
              <a:rPr lang="en-US" dirty="0">
                <a:solidFill>
                  <a:srgbClr val="FF0000"/>
                </a:solidFill>
              </a:rPr>
              <a:t> </a:t>
            </a:r>
            <a:r>
              <a:rPr lang="en-US" dirty="0" err="1">
                <a:solidFill>
                  <a:srgbClr val="FF0000"/>
                </a:solidFill>
              </a:rPr>
              <a:t>nén</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chống</a:t>
            </a:r>
            <a:r>
              <a:rPr lang="en-US" dirty="0">
                <a:solidFill>
                  <a:srgbClr val="FF0000"/>
                </a:solidFill>
              </a:rPr>
              <a:t> </a:t>
            </a:r>
            <a:r>
              <a:rPr lang="en-US" dirty="0" err="1">
                <a:solidFill>
                  <a:srgbClr val="FF0000"/>
                </a:solidFill>
              </a:rPr>
              <a:t>thấm</a:t>
            </a:r>
            <a:r>
              <a:rPr lang="en-US" dirty="0">
                <a:solidFill>
                  <a:srgbClr val="FF0000"/>
                </a:solidFill>
              </a:rPr>
              <a:t> </a:t>
            </a:r>
            <a:r>
              <a:rPr lang="en-US" dirty="0" err="1">
                <a:solidFill>
                  <a:srgbClr val="FF0000"/>
                </a:solidFill>
              </a:rPr>
              <a:t>cao</a:t>
            </a:r>
            <a:r>
              <a:rPr lang="en-US" dirty="0">
                <a:solidFill>
                  <a:srgbClr val="FF0000"/>
                </a:solidFill>
              </a:rPr>
              <a:t>.</a:t>
            </a:r>
          </a:p>
          <a:p>
            <a:pPr algn="just"/>
            <a:endParaRPr lang="en-US" dirty="0"/>
          </a:p>
        </p:txBody>
      </p:sp>
      <p:sp>
        <p:nvSpPr>
          <p:cNvPr id="9" name="TextBox 8">
            <a:extLst>
              <a:ext uri="{FF2B5EF4-FFF2-40B4-BE49-F238E27FC236}">
                <a16:creationId xmlns:a16="http://schemas.microsoft.com/office/drawing/2014/main" id="{C37A6FA0-A1AF-40DA-8ED2-678F15812B8A}"/>
              </a:ext>
            </a:extLst>
          </p:cNvPr>
          <p:cNvSpPr txBox="1"/>
          <p:nvPr/>
        </p:nvSpPr>
        <p:spPr>
          <a:xfrm>
            <a:off x="6426200" y="5502339"/>
            <a:ext cx="4927600" cy="646331"/>
          </a:xfrm>
          <a:prstGeom prst="rect">
            <a:avLst/>
          </a:prstGeom>
          <a:noFill/>
        </p:spPr>
        <p:txBody>
          <a:bodyPr wrap="square">
            <a:spAutoFit/>
          </a:bodyPr>
          <a:lstStyle/>
          <a:p>
            <a:pPr algn="just"/>
            <a:r>
              <a:rPr lang="en-US" sz="900" dirty="0" err="1"/>
              <a:t>Nguồn</a:t>
            </a:r>
            <a:r>
              <a:rPr lang="en-US" sz="900" dirty="0"/>
              <a:t>: </a:t>
            </a:r>
            <a:r>
              <a:rPr lang="en-US" sz="900" dirty="0">
                <a:hlinkClick r:id="rId2"/>
              </a:rPr>
              <a:t>https://viettimes.vn/bien-xi-hat-lo-cao-thanh-vat-lieu-xay-dung-hpg-se-co-them-hang-tram-ty-dong-moi-nam-post91658.html</a:t>
            </a:r>
            <a:endParaRPr lang="en-US" sz="900" dirty="0"/>
          </a:p>
          <a:p>
            <a:pPr algn="just"/>
            <a:r>
              <a:rPr lang="en-US" sz="900" dirty="0">
                <a:hlinkClick r:id="rId3"/>
              </a:rPr>
              <a:t>https://www.jfe-mineral.co.jp/e_mineral/business/iron_and_steel/ground_granulated_blast_furnace_slag.html</a:t>
            </a:r>
            <a:r>
              <a:rPr lang="en-US" sz="900" dirty="0"/>
              <a:t> </a:t>
            </a:r>
          </a:p>
        </p:txBody>
      </p:sp>
      <p:pic>
        <p:nvPicPr>
          <p:cNvPr id="3076" name="Picture 4" descr="Ground Granulated Blast Furnace Slag | JFE MINERAL Co., LTD.">
            <a:extLst>
              <a:ext uri="{FF2B5EF4-FFF2-40B4-BE49-F238E27FC236}">
                <a16:creationId xmlns:a16="http://schemas.microsoft.com/office/drawing/2014/main" id="{308C4892-BD40-40EE-ABBB-D2D0C939CE2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97600" y="2235219"/>
            <a:ext cx="5384800" cy="325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2286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00E8-0899-4D01-8FF4-345E8A84D74E}"/>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194F708A-5A31-49A0-BFED-896A8AF17E76}"/>
              </a:ext>
            </a:extLst>
          </p:cNvPr>
          <p:cNvSpPr>
            <a:spLocks noGrp="1"/>
          </p:cNvSpPr>
          <p:nvPr>
            <p:ph sz="half" idx="1"/>
          </p:nvPr>
        </p:nvSpPr>
        <p:spPr>
          <a:xfrm>
            <a:off x="609600" y="1600201"/>
            <a:ext cx="5715000" cy="4800599"/>
          </a:xfrm>
        </p:spPr>
        <p:txBody>
          <a:bodyPr>
            <a:normAutofit fontScale="70000" lnSpcReduction="20000"/>
          </a:bodyPr>
          <a:lstStyle/>
          <a:p>
            <a:pPr algn="just"/>
            <a:r>
              <a:rPr lang="en-US" dirty="0" err="1"/>
              <a:t>Thông</a:t>
            </a:r>
            <a:r>
              <a:rPr lang="en-US" dirty="0"/>
              <a:t> tin </a:t>
            </a:r>
            <a:r>
              <a:rPr lang="en-US" dirty="0" err="1"/>
              <a:t>thuộc</a:t>
            </a:r>
            <a:r>
              <a:rPr lang="en-US" dirty="0"/>
              <a:t> </a:t>
            </a:r>
            <a:r>
              <a:rPr lang="en-US" dirty="0" err="1"/>
              <a:t>tính</a:t>
            </a:r>
            <a:r>
              <a:rPr lang="en-US" dirty="0"/>
              <a:t>:</a:t>
            </a:r>
          </a:p>
          <a:p>
            <a:pPr lvl="1" algn="just"/>
            <a:r>
              <a:rPr lang="en-US" dirty="0">
                <a:solidFill>
                  <a:srgbClr val="FF0000"/>
                </a:solidFill>
              </a:rPr>
              <a:t>3. Fly Ash: </a:t>
            </a:r>
            <a:r>
              <a:rPr lang="en-US" dirty="0" err="1">
                <a:solidFill>
                  <a:srgbClr val="FF0000"/>
                </a:solidFill>
              </a:rPr>
              <a:t>Tro</a:t>
            </a:r>
            <a:r>
              <a:rPr lang="en-US" dirty="0">
                <a:solidFill>
                  <a:srgbClr val="FF0000"/>
                </a:solidFill>
              </a:rPr>
              <a:t> bay (</a:t>
            </a:r>
            <a:r>
              <a:rPr lang="en-US" dirty="0" err="1">
                <a:solidFill>
                  <a:srgbClr val="FF0000"/>
                </a:solidFill>
              </a:rPr>
              <a:t>đơn</a:t>
            </a:r>
            <a:r>
              <a:rPr lang="en-US" dirty="0">
                <a:solidFill>
                  <a:srgbClr val="FF0000"/>
                </a:solidFill>
              </a:rPr>
              <a:t> </a:t>
            </a:r>
            <a:r>
              <a:rPr lang="en-US" dirty="0" err="1">
                <a:solidFill>
                  <a:srgbClr val="FF0000"/>
                </a:solidFill>
              </a:rPr>
              <a:t>vị</a:t>
            </a:r>
            <a:r>
              <a:rPr lang="en-US" dirty="0">
                <a:solidFill>
                  <a:srgbClr val="FF0000"/>
                </a:solidFill>
              </a:rPr>
              <a:t>: kg/m</a:t>
            </a:r>
            <a:r>
              <a:rPr lang="en-US" baseline="30000" dirty="0">
                <a:solidFill>
                  <a:srgbClr val="FF0000"/>
                </a:solidFill>
              </a:rPr>
              <a:t>3</a:t>
            </a:r>
            <a:r>
              <a:rPr lang="en-US" dirty="0">
                <a:solidFill>
                  <a:srgbClr val="FF0000"/>
                </a:solidFill>
              </a:rPr>
              <a:t>)</a:t>
            </a:r>
            <a:endParaRPr lang="en-US" dirty="0"/>
          </a:p>
          <a:p>
            <a:pPr algn="just"/>
            <a:r>
              <a:rPr lang="vi-VN" dirty="0"/>
              <a:t>Tro bay là bụi khí thải dưới dạng hạt mịn thu được từ quá trình đốt cháy nhiên liệu than đá trong các nhà máy nhiệt điện chạy than</a:t>
            </a:r>
            <a:r>
              <a:rPr lang="en-US" dirty="0"/>
              <a:t>.</a:t>
            </a:r>
            <a:r>
              <a:rPr lang="vi-VN" dirty="0"/>
              <a:t> Gọi là tro bay vì người ta dùng các luồng khí để phân loại tro: Khi thổi một luồng khi nhất định thì hạt to sẽ rơi xuống trước và hạt nhỏ sẽ bay xa hơn.</a:t>
            </a:r>
            <a:endParaRPr lang="en-US" dirty="0"/>
          </a:p>
          <a:p>
            <a:pPr algn="just"/>
            <a:r>
              <a:rPr lang="en-US" dirty="0" err="1">
                <a:solidFill>
                  <a:srgbClr val="FF0000"/>
                </a:solidFill>
              </a:rPr>
              <a:t>Ưu</a:t>
            </a:r>
            <a:r>
              <a:rPr lang="en-US" dirty="0">
                <a:solidFill>
                  <a:srgbClr val="FF0000"/>
                </a:solidFill>
              </a:rPr>
              <a:t> </a:t>
            </a:r>
            <a:r>
              <a:rPr lang="en-US" dirty="0" err="1">
                <a:solidFill>
                  <a:srgbClr val="FF0000"/>
                </a:solidFill>
              </a:rPr>
              <a:t>điểm</a:t>
            </a:r>
            <a:r>
              <a:rPr lang="en-US" dirty="0">
                <a:solidFill>
                  <a:srgbClr val="FF0000"/>
                </a:solidFill>
              </a:rPr>
              <a:t>:</a:t>
            </a:r>
          </a:p>
          <a:p>
            <a:pPr lvl="1" algn="just"/>
            <a:r>
              <a:rPr lang="vi-VN" dirty="0"/>
              <a:t>Độ cứng vượt trội, khả năng chống thấm cao, tăng độ bền với thời gian, không nứt nẻ, có tính chống kiềm và tính bền sulfat</a:t>
            </a:r>
            <a:r>
              <a:rPr lang="en-US" dirty="0"/>
              <a:t>.</a:t>
            </a:r>
          </a:p>
          <a:p>
            <a:pPr lvl="1" algn="just"/>
            <a:r>
              <a:rPr lang="en-US" dirty="0" err="1">
                <a:solidFill>
                  <a:srgbClr val="FF0000"/>
                </a:solidFill>
              </a:rPr>
              <a:t>Giảm</a:t>
            </a:r>
            <a:r>
              <a:rPr lang="en-US" dirty="0">
                <a:solidFill>
                  <a:srgbClr val="FF0000"/>
                </a:solidFill>
              </a:rPr>
              <a:t> </a:t>
            </a:r>
            <a:r>
              <a:rPr lang="en-US" dirty="0" err="1">
                <a:solidFill>
                  <a:srgbClr val="FF0000"/>
                </a:solidFill>
              </a:rPr>
              <a:t>nhẹ</a:t>
            </a:r>
            <a:r>
              <a:rPr lang="en-US" dirty="0">
                <a:solidFill>
                  <a:srgbClr val="FF0000"/>
                </a:solidFill>
              </a:rPr>
              <a:t> </a:t>
            </a:r>
            <a:r>
              <a:rPr lang="en-US" dirty="0" err="1">
                <a:solidFill>
                  <a:srgbClr val="FF0000"/>
                </a:solidFill>
              </a:rPr>
              <a:t>tỷ</a:t>
            </a:r>
            <a:r>
              <a:rPr lang="en-US" dirty="0">
                <a:solidFill>
                  <a:srgbClr val="FF0000"/>
                </a:solidFill>
              </a:rPr>
              <a:t> </a:t>
            </a:r>
            <a:r>
              <a:rPr lang="en-US" dirty="0" err="1">
                <a:solidFill>
                  <a:srgbClr val="FF0000"/>
                </a:solidFill>
              </a:rPr>
              <a:t>trọng</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bê</a:t>
            </a:r>
            <a:r>
              <a:rPr lang="en-US" dirty="0">
                <a:solidFill>
                  <a:srgbClr val="FF0000"/>
                </a:solidFill>
              </a:rPr>
              <a:t> </a:t>
            </a:r>
            <a:r>
              <a:rPr lang="en-US" dirty="0" err="1">
                <a:solidFill>
                  <a:srgbClr val="FF0000"/>
                </a:solidFill>
              </a:rPr>
              <a:t>tông</a:t>
            </a:r>
            <a:r>
              <a:rPr lang="en-US" dirty="0">
                <a:solidFill>
                  <a:srgbClr val="FF0000"/>
                </a:solidFill>
              </a:rPr>
              <a:t> </a:t>
            </a:r>
            <a:r>
              <a:rPr lang="en-US" dirty="0" err="1">
                <a:solidFill>
                  <a:srgbClr val="FF0000"/>
                </a:solidFill>
              </a:rPr>
              <a:t>một</a:t>
            </a:r>
            <a:r>
              <a:rPr lang="en-US" dirty="0">
                <a:solidFill>
                  <a:srgbClr val="FF0000"/>
                </a:solidFill>
              </a:rPr>
              <a:t> </a:t>
            </a:r>
            <a:r>
              <a:rPr lang="en-US" dirty="0" err="1">
                <a:solidFill>
                  <a:srgbClr val="FF0000"/>
                </a:solidFill>
              </a:rPr>
              <a:t>cách</a:t>
            </a:r>
            <a:r>
              <a:rPr lang="en-US" dirty="0">
                <a:solidFill>
                  <a:srgbClr val="FF0000"/>
                </a:solidFill>
              </a:rPr>
              <a:t> </a:t>
            </a:r>
            <a:r>
              <a:rPr lang="en-US" dirty="0" err="1">
                <a:solidFill>
                  <a:srgbClr val="FF0000"/>
                </a:solidFill>
              </a:rPr>
              <a:t>đáng</a:t>
            </a:r>
            <a:r>
              <a:rPr lang="en-US" dirty="0">
                <a:solidFill>
                  <a:srgbClr val="FF0000"/>
                </a:solidFill>
              </a:rPr>
              <a:t> </a:t>
            </a:r>
            <a:r>
              <a:rPr lang="en-US" dirty="0" err="1">
                <a:solidFill>
                  <a:srgbClr val="FF0000"/>
                </a:solidFill>
              </a:rPr>
              <a:t>kể</a:t>
            </a:r>
            <a:r>
              <a:rPr lang="en-US" dirty="0">
                <a:solidFill>
                  <a:srgbClr val="FF0000"/>
                </a:solidFill>
              </a:rPr>
              <a:t>.</a:t>
            </a:r>
          </a:p>
          <a:p>
            <a:pPr lvl="1" algn="just"/>
            <a:r>
              <a:rPr lang="en-US" dirty="0" err="1"/>
              <a:t>Tăng</a:t>
            </a:r>
            <a:r>
              <a:rPr lang="en-US" dirty="0"/>
              <a:t> </a:t>
            </a:r>
            <a:r>
              <a:rPr lang="en-US" dirty="0" err="1"/>
              <a:t>độ</a:t>
            </a:r>
            <a:r>
              <a:rPr lang="en-US" dirty="0"/>
              <a:t> </a:t>
            </a:r>
            <a:r>
              <a:rPr lang="en-US" dirty="0" err="1"/>
              <a:t>ổn</a:t>
            </a:r>
            <a:r>
              <a:rPr lang="en-US" dirty="0"/>
              <a:t> </a:t>
            </a:r>
            <a:r>
              <a:rPr lang="en-US" dirty="0" err="1"/>
              <a:t>định</a:t>
            </a:r>
            <a:r>
              <a:rPr lang="en-US" dirty="0"/>
              <a:t> </a:t>
            </a:r>
            <a:r>
              <a:rPr lang="en-US" dirty="0" err="1"/>
              <a:t>dính</a:t>
            </a:r>
            <a:r>
              <a:rPr lang="en-US" dirty="0"/>
              <a:t> </a:t>
            </a:r>
            <a:r>
              <a:rPr lang="en-US" dirty="0" err="1"/>
              <a:t>bám</a:t>
            </a:r>
            <a:r>
              <a:rPr lang="en-US" dirty="0"/>
              <a:t> </a:t>
            </a:r>
            <a:r>
              <a:rPr lang="en-US" dirty="0" err="1"/>
              <a:t>giữa</a:t>
            </a:r>
            <a:r>
              <a:rPr lang="en-US" dirty="0"/>
              <a:t> </a:t>
            </a:r>
            <a:r>
              <a:rPr lang="en-US" dirty="0" err="1"/>
              <a:t>các</a:t>
            </a:r>
            <a:r>
              <a:rPr lang="en-US" dirty="0"/>
              <a:t> </a:t>
            </a:r>
            <a:r>
              <a:rPr lang="en-US" dirty="0" err="1"/>
              <a:t>cốt</a:t>
            </a:r>
            <a:r>
              <a:rPr lang="en-US" dirty="0"/>
              <a:t> </a:t>
            </a:r>
            <a:r>
              <a:rPr lang="en-US" dirty="0" err="1"/>
              <a:t>liệu</a:t>
            </a:r>
            <a:r>
              <a:rPr lang="en-US" dirty="0"/>
              <a:t>, </a:t>
            </a:r>
            <a:r>
              <a:rPr lang="en-US" dirty="0" err="1"/>
              <a:t>chống</a:t>
            </a:r>
            <a:r>
              <a:rPr lang="en-US" dirty="0"/>
              <a:t> </a:t>
            </a:r>
            <a:r>
              <a:rPr lang="en-US" dirty="0" err="1"/>
              <a:t>hóa</a:t>
            </a:r>
            <a:r>
              <a:rPr lang="en-US" dirty="0"/>
              <a:t> </a:t>
            </a:r>
            <a:r>
              <a:rPr lang="en-US" dirty="0" err="1"/>
              <a:t>già</a:t>
            </a:r>
            <a:r>
              <a:rPr lang="en-US" dirty="0"/>
              <a:t> </a:t>
            </a:r>
            <a:r>
              <a:rPr lang="en-US" dirty="0" err="1"/>
              <a:t>cho</a:t>
            </a:r>
            <a:r>
              <a:rPr lang="en-US" dirty="0"/>
              <a:t> </a:t>
            </a:r>
            <a:r>
              <a:rPr lang="en-US" dirty="0" err="1"/>
              <a:t>bê</a:t>
            </a:r>
            <a:r>
              <a:rPr lang="en-US" dirty="0"/>
              <a:t> </a:t>
            </a:r>
            <a:r>
              <a:rPr lang="en-US" dirty="0" err="1"/>
              <a:t>tông</a:t>
            </a:r>
            <a:r>
              <a:rPr lang="en-US" dirty="0"/>
              <a:t> </a:t>
            </a:r>
            <a:r>
              <a:rPr lang="en-US" dirty="0" err="1"/>
              <a:t>nhựa</a:t>
            </a:r>
            <a:r>
              <a:rPr lang="en-US" dirty="0"/>
              <a:t>.</a:t>
            </a:r>
          </a:p>
          <a:p>
            <a:pPr algn="just"/>
            <a:endParaRPr lang="en-US" dirty="0"/>
          </a:p>
          <a:p>
            <a:pPr algn="just"/>
            <a:endParaRPr lang="en-US" dirty="0"/>
          </a:p>
          <a:p>
            <a:pPr algn="just"/>
            <a:endParaRPr lang="en-US" dirty="0"/>
          </a:p>
        </p:txBody>
      </p:sp>
      <p:pic>
        <p:nvPicPr>
          <p:cNvPr id="4098" name="Picture 2" descr="Concrete without Cement - A Green Alternative Fly Ash - The Constructor">
            <a:extLst>
              <a:ext uri="{FF2B5EF4-FFF2-40B4-BE49-F238E27FC236}">
                <a16:creationId xmlns:a16="http://schemas.microsoft.com/office/drawing/2014/main" id="{3EE21A0E-56A8-4065-B720-8B92A52578F8}"/>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354618" y="3048000"/>
            <a:ext cx="5384800" cy="17145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813D39-102E-4FD5-B006-028A1F703713}"/>
              </a:ext>
            </a:extLst>
          </p:cNvPr>
          <p:cNvSpPr txBox="1"/>
          <p:nvPr/>
        </p:nvSpPr>
        <p:spPr>
          <a:xfrm>
            <a:off x="7429500" y="5867400"/>
            <a:ext cx="3048000" cy="369332"/>
          </a:xfrm>
          <a:prstGeom prst="rect">
            <a:avLst/>
          </a:prstGeom>
          <a:noFill/>
        </p:spPr>
        <p:txBody>
          <a:bodyPr wrap="square">
            <a:spAutoFit/>
          </a:bodyPr>
          <a:lstStyle/>
          <a:p>
            <a:pPr algn="ctr"/>
            <a:r>
              <a:rPr lang="en-US" sz="900" dirty="0" err="1"/>
              <a:t>Nguồn</a:t>
            </a:r>
            <a:r>
              <a:rPr lang="en-US" sz="900" dirty="0"/>
              <a:t>: </a:t>
            </a:r>
            <a:r>
              <a:rPr lang="en-US" sz="900" dirty="0">
                <a:hlinkClick r:id="rId3"/>
              </a:rPr>
              <a:t>https://nhadatmoi.net/tin-tuc/tro-bay-la-gi.html</a:t>
            </a:r>
            <a:endParaRPr lang="en-US" sz="900" dirty="0"/>
          </a:p>
          <a:p>
            <a:pPr algn="ctr"/>
            <a:endParaRPr lang="en-US" sz="900" dirty="0"/>
          </a:p>
        </p:txBody>
      </p:sp>
    </p:spTree>
    <p:extLst>
      <p:ext uri="{BB962C8B-B14F-4D97-AF65-F5344CB8AC3E}">
        <p14:creationId xmlns:p14="http://schemas.microsoft.com/office/powerpoint/2010/main" val="685341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00E8-0899-4D01-8FF4-345E8A84D74E}"/>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194F708A-5A31-49A0-BFED-896A8AF17E76}"/>
              </a:ext>
            </a:extLst>
          </p:cNvPr>
          <p:cNvSpPr>
            <a:spLocks noGrp="1"/>
          </p:cNvSpPr>
          <p:nvPr>
            <p:ph sz="half" idx="1"/>
          </p:nvPr>
        </p:nvSpPr>
        <p:spPr/>
        <p:txBody>
          <a:bodyPr>
            <a:normAutofit fontScale="92500" lnSpcReduction="10000"/>
          </a:bodyPr>
          <a:lstStyle/>
          <a:p>
            <a:pPr algn="just"/>
            <a:r>
              <a:rPr lang="en-US" dirty="0" err="1"/>
              <a:t>Thông</a:t>
            </a:r>
            <a:r>
              <a:rPr lang="en-US" dirty="0"/>
              <a:t> tin </a:t>
            </a:r>
            <a:r>
              <a:rPr lang="en-US" dirty="0" err="1"/>
              <a:t>thuộc</a:t>
            </a:r>
            <a:r>
              <a:rPr lang="en-US" dirty="0"/>
              <a:t> </a:t>
            </a:r>
            <a:r>
              <a:rPr lang="en-US" dirty="0" err="1"/>
              <a:t>tính</a:t>
            </a:r>
            <a:r>
              <a:rPr lang="en-US" dirty="0"/>
              <a:t>:</a:t>
            </a:r>
          </a:p>
          <a:p>
            <a:pPr lvl="1" algn="just"/>
            <a:r>
              <a:rPr lang="en-US" dirty="0">
                <a:solidFill>
                  <a:srgbClr val="FF0000"/>
                </a:solidFill>
              </a:rPr>
              <a:t>4.</a:t>
            </a:r>
            <a:r>
              <a:rPr lang="vi-VN" dirty="0">
                <a:solidFill>
                  <a:srgbClr val="FF0000"/>
                </a:solidFill>
              </a:rPr>
              <a:t>Water</a:t>
            </a:r>
            <a:r>
              <a:rPr lang="en-US" dirty="0">
                <a:solidFill>
                  <a:srgbClr val="FF0000"/>
                </a:solidFill>
              </a:rPr>
              <a:t>:</a:t>
            </a:r>
            <a:r>
              <a:rPr lang="vi-VN" dirty="0">
                <a:solidFill>
                  <a:srgbClr val="FF0000"/>
                </a:solidFill>
              </a:rPr>
              <a:t> Nước</a:t>
            </a:r>
            <a:r>
              <a:rPr lang="en-US" dirty="0">
                <a:solidFill>
                  <a:srgbClr val="FF0000"/>
                </a:solidFill>
              </a:rPr>
              <a:t> (</a:t>
            </a:r>
            <a:r>
              <a:rPr lang="en-US" dirty="0" err="1">
                <a:solidFill>
                  <a:srgbClr val="FF0000"/>
                </a:solidFill>
              </a:rPr>
              <a:t>đơn</a:t>
            </a:r>
            <a:r>
              <a:rPr lang="en-US" dirty="0">
                <a:solidFill>
                  <a:srgbClr val="FF0000"/>
                </a:solidFill>
              </a:rPr>
              <a:t> </a:t>
            </a:r>
            <a:r>
              <a:rPr lang="en-US" dirty="0" err="1">
                <a:solidFill>
                  <a:srgbClr val="FF0000"/>
                </a:solidFill>
              </a:rPr>
              <a:t>vị</a:t>
            </a:r>
            <a:r>
              <a:rPr lang="en-US" dirty="0">
                <a:solidFill>
                  <a:srgbClr val="FF0000"/>
                </a:solidFill>
              </a:rPr>
              <a:t>: kg/m</a:t>
            </a:r>
            <a:r>
              <a:rPr lang="en-US" baseline="30000" dirty="0">
                <a:solidFill>
                  <a:srgbClr val="FF0000"/>
                </a:solidFill>
              </a:rPr>
              <a:t>3</a:t>
            </a:r>
            <a:r>
              <a:rPr lang="en-US" dirty="0">
                <a:solidFill>
                  <a:srgbClr val="FF0000"/>
                </a:solidFill>
              </a:rPr>
              <a:t>)</a:t>
            </a:r>
          </a:p>
          <a:p>
            <a:pPr lvl="1" algn="just"/>
            <a:r>
              <a:rPr lang="en-US" dirty="0">
                <a:ea typeface="+mn-ea"/>
                <a:cs typeface="+mn-cs"/>
              </a:rPr>
              <a:t>5. Superplasticizer:  </a:t>
            </a:r>
            <a:r>
              <a:rPr lang="en-US" dirty="0" err="1">
                <a:ea typeface="+mn-ea"/>
                <a:cs typeface="+mn-cs"/>
              </a:rPr>
              <a:t>Chất</a:t>
            </a:r>
            <a:r>
              <a:rPr lang="en-US" dirty="0">
                <a:ea typeface="+mn-ea"/>
                <a:cs typeface="+mn-cs"/>
              </a:rPr>
              <a:t> </a:t>
            </a:r>
            <a:r>
              <a:rPr lang="en-US" dirty="0" err="1">
                <a:ea typeface="+mn-ea"/>
                <a:cs typeface="+mn-cs"/>
              </a:rPr>
              <a:t>siêu</a:t>
            </a:r>
            <a:r>
              <a:rPr lang="en-US" dirty="0">
                <a:ea typeface="+mn-ea"/>
                <a:cs typeface="+mn-cs"/>
              </a:rPr>
              <a:t> </a:t>
            </a:r>
            <a:r>
              <a:rPr lang="en-US" dirty="0" err="1">
                <a:ea typeface="+mn-ea"/>
                <a:cs typeface="+mn-cs"/>
              </a:rPr>
              <a:t>hóa</a:t>
            </a:r>
            <a:r>
              <a:rPr lang="en-US" dirty="0">
                <a:ea typeface="+mn-ea"/>
                <a:cs typeface="+mn-cs"/>
              </a:rPr>
              <a:t> </a:t>
            </a:r>
            <a:r>
              <a:rPr lang="en-US" dirty="0" err="1">
                <a:ea typeface="+mn-ea"/>
                <a:cs typeface="+mn-cs"/>
              </a:rPr>
              <a:t>dẻo</a:t>
            </a:r>
            <a:r>
              <a:rPr lang="en-US" dirty="0">
                <a:ea typeface="+mn-ea"/>
                <a:cs typeface="+mn-cs"/>
              </a:rPr>
              <a:t> (</a:t>
            </a:r>
            <a:r>
              <a:rPr lang="en-US" dirty="0" err="1">
                <a:ea typeface="+mn-ea"/>
                <a:cs typeface="+mn-cs"/>
              </a:rPr>
              <a:t>đơn</a:t>
            </a:r>
            <a:r>
              <a:rPr lang="en-US" dirty="0">
                <a:ea typeface="+mn-ea"/>
                <a:cs typeface="+mn-cs"/>
              </a:rPr>
              <a:t> </a:t>
            </a:r>
            <a:r>
              <a:rPr lang="en-US" dirty="0" err="1">
                <a:ea typeface="+mn-ea"/>
                <a:cs typeface="+mn-cs"/>
              </a:rPr>
              <a:t>vị</a:t>
            </a:r>
            <a:r>
              <a:rPr lang="en-US" dirty="0">
                <a:ea typeface="+mn-ea"/>
                <a:cs typeface="+mn-cs"/>
              </a:rPr>
              <a:t>: kg/m</a:t>
            </a:r>
            <a:r>
              <a:rPr lang="en-US" baseline="30000" dirty="0">
                <a:ea typeface="+mn-ea"/>
                <a:cs typeface="+mn-cs"/>
              </a:rPr>
              <a:t>3</a:t>
            </a:r>
            <a:r>
              <a:rPr lang="en-US" dirty="0">
                <a:ea typeface="+mn-ea"/>
                <a:cs typeface="+mn-cs"/>
              </a:rPr>
              <a:t>)</a:t>
            </a:r>
          </a:p>
          <a:p>
            <a:pPr algn="just"/>
            <a:r>
              <a:rPr lang="en-US" dirty="0" err="1">
                <a:solidFill>
                  <a:srgbClr val="FF0000"/>
                </a:solidFill>
              </a:rPr>
              <a:t>Chất</a:t>
            </a:r>
            <a:r>
              <a:rPr lang="en-US" dirty="0">
                <a:solidFill>
                  <a:srgbClr val="FF0000"/>
                </a:solidFill>
              </a:rPr>
              <a:t> </a:t>
            </a:r>
            <a:r>
              <a:rPr lang="en-US" dirty="0" err="1">
                <a:solidFill>
                  <a:srgbClr val="FF0000"/>
                </a:solidFill>
              </a:rPr>
              <a:t>siêu</a:t>
            </a:r>
            <a:r>
              <a:rPr lang="en-US" dirty="0">
                <a:solidFill>
                  <a:srgbClr val="FF0000"/>
                </a:solidFill>
              </a:rPr>
              <a:t> </a:t>
            </a:r>
            <a:r>
              <a:rPr lang="en-US" dirty="0" err="1">
                <a:solidFill>
                  <a:srgbClr val="FF0000"/>
                </a:solidFill>
              </a:rPr>
              <a:t>hóa</a:t>
            </a:r>
            <a:r>
              <a:rPr lang="en-US" dirty="0">
                <a:solidFill>
                  <a:srgbClr val="FF0000"/>
                </a:solidFill>
              </a:rPr>
              <a:t> </a:t>
            </a:r>
            <a:r>
              <a:rPr lang="en-US" dirty="0" err="1">
                <a:solidFill>
                  <a:srgbClr val="FF0000"/>
                </a:solidFill>
              </a:rPr>
              <a:t>dẻo</a:t>
            </a:r>
            <a:r>
              <a:rPr lang="en-US" dirty="0">
                <a:solidFill>
                  <a:srgbClr val="FF0000"/>
                </a:solidFill>
              </a:rPr>
              <a:t> </a:t>
            </a:r>
            <a:r>
              <a:rPr lang="en-US" dirty="0" err="1">
                <a:solidFill>
                  <a:srgbClr val="FF0000"/>
                </a:solidFill>
              </a:rPr>
              <a:t>giúp</a:t>
            </a:r>
            <a:r>
              <a:rPr lang="en-US" dirty="0">
                <a:solidFill>
                  <a:srgbClr val="FF0000"/>
                </a:solidFill>
              </a:rPr>
              <a:t> </a:t>
            </a:r>
            <a:r>
              <a:rPr lang="en-US" dirty="0" err="1">
                <a:solidFill>
                  <a:srgbClr val="FF0000"/>
                </a:solidFill>
              </a:rPr>
              <a:t>giảm</a:t>
            </a:r>
            <a:r>
              <a:rPr lang="en-US" dirty="0">
                <a:solidFill>
                  <a:srgbClr val="FF0000"/>
                </a:solidFill>
              </a:rPr>
              <a:t> </a:t>
            </a:r>
            <a:r>
              <a:rPr lang="en-US" dirty="0" err="1">
                <a:solidFill>
                  <a:srgbClr val="FF0000"/>
                </a:solidFill>
              </a:rPr>
              <a:t>lượng</a:t>
            </a:r>
            <a:r>
              <a:rPr lang="en-US" dirty="0">
                <a:solidFill>
                  <a:srgbClr val="FF0000"/>
                </a:solidFill>
              </a:rPr>
              <a:t> </a:t>
            </a:r>
            <a:r>
              <a:rPr lang="en-US" dirty="0" err="1">
                <a:solidFill>
                  <a:srgbClr val="FF0000"/>
                </a:solidFill>
              </a:rPr>
              <a:t>nước</a:t>
            </a:r>
            <a:r>
              <a:rPr lang="en-US" dirty="0">
                <a:solidFill>
                  <a:srgbClr val="FF0000"/>
                </a:solidFill>
              </a:rPr>
              <a:t> </a:t>
            </a:r>
            <a:r>
              <a:rPr lang="en-US" dirty="0" err="1">
                <a:solidFill>
                  <a:srgbClr val="FF0000"/>
                </a:solidFill>
              </a:rPr>
              <a:t>khi</a:t>
            </a:r>
            <a:r>
              <a:rPr lang="en-US" dirty="0">
                <a:solidFill>
                  <a:srgbClr val="FF0000"/>
                </a:solidFill>
              </a:rPr>
              <a:t> </a:t>
            </a:r>
            <a:r>
              <a:rPr lang="en-US" dirty="0" err="1">
                <a:solidFill>
                  <a:srgbClr val="FF0000"/>
                </a:solidFill>
              </a:rPr>
              <a:t>trộn</a:t>
            </a:r>
            <a:r>
              <a:rPr lang="en-US" dirty="0">
                <a:solidFill>
                  <a:srgbClr val="FF0000"/>
                </a:solidFill>
              </a:rPr>
              <a:t> </a:t>
            </a:r>
            <a:r>
              <a:rPr lang="en-US" dirty="0" err="1">
                <a:solidFill>
                  <a:srgbClr val="FF0000"/>
                </a:solidFill>
              </a:rPr>
              <a:t>bê</a:t>
            </a:r>
            <a:r>
              <a:rPr lang="en-US" dirty="0">
                <a:solidFill>
                  <a:srgbClr val="FF0000"/>
                </a:solidFill>
              </a:rPr>
              <a:t> </a:t>
            </a:r>
            <a:r>
              <a:rPr lang="en-US" dirty="0" err="1">
                <a:solidFill>
                  <a:srgbClr val="FF0000"/>
                </a:solidFill>
              </a:rPr>
              <a:t>tông</a:t>
            </a:r>
            <a:r>
              <a:rPr lang="en-US" dirty="0">
                <a:solidFill>
                  <a:srgbClr val="FF0000"/>
                </a:solidFill>
              </a:rPr>
              <a:t> </a:t>
            </a:r>
            <a:r>
              <a:rPr lang="en-US" dirty="0" err="1">
                <a:solidFill>
                  <a:srgbClr val="FF0000"/>
                </a:solidFill>
              </a:rPr>
              <a:t>ít</a:t>
            </a:r>
            <a:r>
              <a:rPr lang="en-US" dirty="0">
                <a:solidFill>
                  <a:srgbClr val="FF0000"/>
                </a:solidFill>
              </a:rPr>
              <a:t> </a:t>
            </a:r>
            <a:r>
              <a:rPr lang="en-US" dirty="0" err="1">
                <a:solidFill>
                  <a:srgbClr val="FF0000"/>
                </a:solidFill>
              </a:rPr>
              <a:t>nhất</a:t>
            </a:r>
            <a:r>
              <a:rPr lang="en-US" dirty="0">
                <a:solidFill>
                  <a:srgbClr val="FF0000"/>
                </a:solidFill>
              </a:rPr>
              <a:t> 30% </a:t>
            </a:r>
            <a:r>
              <a:rPr lang="en-US" dirty="0" err="1">
                <a:solidFill>
                  <a:srgbClr val="FF0000"/>
                </a:solidFill>
              </a:rPr>
              <a:t>hoặc</a:t>
            </a:r>
            <a:r>
              <a:rPr lang="en-US" dirty="0">
                <a:solidFill>
                  <a:srgbClr val="FF0000"/>
                </a:solidFill>
              </a:rPr>
              <a:t> </a:t>
            </a:r>
            <a:r>
              <a:rPr lang="en-US" dirty="0" err="1">
                <a:solidFill>
                  <a:srgbClr val="FF0000"/>
                </a:solidFill>
              </a:rPr>
              <a:t>hơn</a:t>
            </a:r>
            <a:r>
              <a:rPr lang="en-US" dirty="0">
                <a:solidFill>
                  <a:srgbClr val="FF0000"/>
                </a:solidFill>
              </a:rPr>
              <a:t>.</a:t>
            </a:r>
          </a:p>
          <a:p>
            <a:pPr algn="just"/>
            <a:r>
              <a:rPr lang="en-US" dirty="0" err="1"/>
              <a:t>Chúng</a:t>
            </a:r>
            <a:r>
              <a:rPr lang="en-US" dirty="0"/>
              <a:t> </a:t>
            </a:r>
            <a:r>
              <a:rPr lang="en-US" dirty="0" err="1"/>
              <a:t>cho</a:t>
            </a:r>
            <a:r>
              <a:rPr lang="en-US" dirty="0"/>
              <a:t> </a:t>
            </a:r>
            <a:r>
              <a:rPr lang="en-US" dirty="0" err="1"/>
              <a:t>phép</a:t>
            </a:r>
            <a:r>
              <a:rPr lang="en-US" dirty="0"/>
              <a:t> </a:t>
            </a:r>
            <a:r>
              <a:rPr lang="en-US" dirty="0" err="1"/>
              <a:t>giảm</a:t>
            </a:r>
            <a:r>
              <a:rPr lang="en-US" dirty="0"/>
              <a:t> </a:t>
            </a:r>
            <a:r>
              <a:rPr lang="en-US" dirty="0" err="1"/>
              <a:t>tỉ</a:t>
            </a:r>
            <a:r>
              <a:rPr lang="en-US" dirty="0"/>
              <a:t> </a:t>
            </a:r>
            <a:r>
              <a:rPr lang="en-US" dirty="0" err="1"/>
              <a:t>lệ</a:t>
            </a:r>
            <a:r>
              <a:rPr lang="en-US" dirty="0"/>
              <a:t> </a:t>
            </a:r>
            <a:r>
              <a:rPr lang="en-US" dirty="0" err="1"/>
              <a:t>nước:xi</a:t>
            </a:r>
            <a:r>
              <a:rPr lang="en-US" dirty="0"/>
              <a:t> </a:t>
            </a:r>
            <a:r>
              <a:rPr lang="en-US" dirty="0" err="1"/>
              <a:t>măng</a:t>
            </a:r>
            <a:r>
              <a:rPr lang="en-US" dirty="0"/>
              <a:t> </a:t>
            </a:r>
            <a:r>
              <a:rPr lang="en-US" dirty="0" err="1"/>
              <a:t>nhưng</a:t>
            </a:r>
            <a:r>
              <a:rPr lang="en-US" dirty="0"/>
              <a:t> </a:t>
            </a:r>
            <a:r>
              <a:rPr lang="en-US" dirty="0" err="1"/>
              <a:t>cường</a:t>
            </a:r>
            <a:r>
              <a:rPr lang="en-US" dirty="0"/>
              <a:t> </a:t>
            </a:r>
            <a:r>
              <a:rPr lang="en-US" dirty="0" err="1"/>
              <a:t>độ</a:t>
            </a:r>
            <a:r>
              <a:rPr lang="en-US" dirty="0"/>
              <a:t> </a:t>
            </a:r>
            <a:r>
              <a:rPr lang="en-US" dirty="0" err="1"/>
              <a:t>nén</a:t>
            </a:r>
            <a:r>
              <a:rPr lang="en-US" dirty="0"/>
              <a:t> </a:t>
            </a:r>
            <a:r>
              <a:rPr lang="en-US" dirty="0" err="1"/>
              <a:t>tăng</a:t>
            </a:r>
            <a:r>
              <a:rPr lang="en-US" dirty="0"/>
              <a:t> </a:t>
            </a:r>
            <a:r>
              <a:rPr lang="en-US" dirty="0" err="1"/>
              <a:t>cao</a:t>
            </a:r>
            <a:r>
              <a:rPr lang="en-US" dirty="0"/>
              <a:t>.</a:t>
            </a:r>
          </a:p>
          <a:p>
            <a:pPr algn="just"/>
            <a:r>
              <a:rPr lang="en-US" dirty="0" err="1">
                <a:solidFill>
                  <a:srgbClr val="FF0000"/>
                </a:solidFill>
              </a:rPr>
              <a:t>Giảm</a:t>
            </a:r>
            <a:r>
              <a:rPr lang="en-US" dirty="0">
                <a:solidFill>
                  <a:srgbClr val="FF0000"/>
                </a:solidFill>
              </a:rPr>
              <a:t> </a:t>
            </a:r>
            <a:r>
              <a:rPr lang="en-US" dirty="0" err="1">
                <a:solidFill>
                  <a:srgbClr val="FF0000"/>
                </a:solidFill>
              </a:rPr>
              <a:t>hiệu</a:t>
            </a:r>
            <a:r>
              <a:rPr lang="en-US" dirty="0">
                <a:solidFill>
                  <a:srgbClr val="FF0000"/>
                </a:solidFill>
              </a:rPr>
              <a:t> </a:t>
            </a:r>
            <a:r>
              <a:rPr lang="en-US" dirty="0" err="1">
                <a:solidFill>
                  <a:srgbClr val="FF0000"/>
                </a:solidFill>
              </a:rPr>
              <a:t>ứng</a:t>
            </a:r>
            <a:r>
              <a:rPr lang="en-US" dirty="0">
                <a:solidFill>
                  <a:srgbClr val="FF0000"/>
                </a:solidFill>
              </a:rPr>
              <a:t> </a:t>
            </a:r>
            <a:r>
              <a:rPr lang="en-US" dirty="0" err="1">
                <a:solidFill>
                  <a:srgbClr val="FF0000"/>
                </a:solidFill>
              </a:rPr>
              <a:t>hút</a:t>
            </a:r>
            <a:r>
              <a:rPr lang="en-US" dirty="0">
                <a:solidFill>
                  <a:srgbClr val="FF0000"/>
                </a:solidFill>
              </a:rPr>
              <a:t> </a:t>
            </a:r>
            <a:r>
              <a:rPr lang="en-US" dirty="0" err="1">
                <a:solidFill>
                  <a:srgbClr val="FF0000"/>
                </a:solidFill>
              </a:rPr>
              <a:t>khí</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vữa</a:t>
            </a:r>
            <a:r>
              <a:rPr lang="en-US" dirty="0">
                <a:solidFill>
                  <a:srgbClr val="FF0000"/>
                </a:solidFill>
              </a:rPr>
              <a:t>.</a:t>
            </a:r>
          </a:p>
          <a:p>
            <a:pPr algn="just"/>
            <a:endParaRPr lang="en-US" dirty="0"/>
          </a:p>
        </p:txBody>
      </p:sp>
      <p:pic>
        <p:nvPicPr>
          <p:cNvPr id="5124" name="Picture 4" descr="SUPERPLASTICIZER - PHỤ GIA GIẢM CO NGÓT, GIẢM NƯỚC TẦM CAO - AP CHEMICAL  CO., LTD |">
            <a:extLst>
              <a:ext uri="{FF2B5EF4-FFF2-40B4-BE49-F238E27FC236}">
                <a16:creationId xmlns:a16="http://schemas.microsoft.com/office/drawing/2014/main" id="{35CFCC93-D1E2-4957-B829-402A821816C6}"/>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160418" y="2133601"/>
            <a:ext cx="3459164" cy="34591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6D338E-6BA9-4D3D-90A0-FC609DFB3F02}"/>
              </a:ext>
            </a:extLst>
          </p:cNvPr>
          <p:cNvSpPr txBox="1"/>
          <p:nvPr/>
        </p:nvSpPr>
        <p:spPr>
          <a:xfrm>
            <a:off x="7442200" y="5715000"/>
            <a:ext cx="2895600" cy="230832"/>
          </a:xfrm>
          <a:prstGeom prst="rect">
            <a:avLst/>
          </a:prstGeom>
          <a:noFill/>
        </p:spPr>
        <p:txBody>
          <a:bodyPr wrap="square">
            <a:spAutoFit/>
          </a:bodyPr>
          <a:lstStyle/>
          <a:p>
            <a:r>
              <a:rPr lang="en-US" sz="900" dirty="0" err="1"/>
              <a:t>Nguồn</a:t>
            </a:r>
            <a:r>
              <a:rPr lang="en-US" sz="900" dirty="0"/>
              <a:t>: </a:t>
            </a:r>
            <a:r>
              <a:rPr lang="en-US" sz="900" dirty="0">
                <a:hlinkClick r:id="rId3"/>
              </a:rPr>
              <a:t>https://en.wikipedia.org/wiki/Superplasticizer</a:t>
            </a:r>
            <a:r>
              <a:rPr lang="en-US" sz="900" dirty="0"/>
              <a:t> </a:t>
            </a:r>
          </a:p>
        </p:txBody>
      </p:sp>
    </p:spTree>
    <p:extLst>
      <p:ext uri="{BB962C8B-B14F-4D97-AF65-F5344CB8AC3E}">
        <p14:creationId xmlns:p14="http://schemas.microsoft.com/office/powerpoint/2010/main" val="297135098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4E80-59F6-464C-8553-2AE0E698374F}"/>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FBC15D86-E74A-4F21-8CA6-6A85153AA406}"/>
              </a:ext>
            </a:extLst>
          </p:cNvPr>
          <p:cNvSpPr>
            <a:spLocks noGrp="1"/>
          </p:cNvSpPr>
          <p:nvPr>
            <p:ph sz="half" idx="1"/>
          </p:nvPr>
        </p:nvSpPr>
        <p:spPr/>
        <p:txBody>
          <a:bodyPr/>
          <a:lstStyle/>
          <a:p>
            <a:pPr algn="just"/>
            <a:r>
              <a:rPr lang="en-US" dirty="0" err="1"/>
              <a:t>Thông</a:t>
            </a:r>
            <a:r>
              <a:rPr lang="en-US" dirty="0"/>
              <a:t> tin </a:t>
            </a:r>
            <a:r>
              <a:rPr lang="en-US" dirty="0" err="1"/>
              <a:t>thuộc</a:t>
            </a:r>
            <a:r>
              <a:rPr lang="en-US" dirty="0"/>
              <a:t> </a:t>
            </a:r>
            <a:r>
              <a:rPr lang="en-US" dirty="0" err="1"/>
              <a:t>tính</a:t>
            </a:r>
            <a:r>
              <a:rPr lang="en-US" dirty="0"/>
              <a:t>:</a:t>
            </a:r>
          </a:p>
          <a:p>
            <a:pPr lvl="1" algn="just"/>
            <a:r>
              <a:rPr lang="en-US" dirty="0">
                <a:solidFill>
                  <a:srgbClr val="FF0000"/>
                </a:solidFill>
              </a:rPr>
              <a:t>6. Coarse Aggregate: </a:t>
            </a:r>
            <a:r>
              <a:rPr lang="en-US" dirty="0" err="1">
                <a:solidFill>
                  <a:srgbClr val="FF0000"/>
                </a:solidFill>
              </a:rPr>
              <a:t>Cốt</a:t>
            </a:r>
            <a:r>
              <a:rPr lang="en-US" dirty="0">
                <a:solidFill>
                  <a:srgbClr val="FF0000"/>
                </a:solidFill>
              </a:rPr>
              <a:t> </a:t>
            </a:r>
            <a:r>
              <a:rPr lang="en-US" dirty="0" err="1">
                <a:solidFill>
                  <a:srgbClr val="FF0000"/>
                </a:solidFill>
              </a:rPr>
              <a:t>liệu</a:t>
            </a:r>
            <a:r>
              <a:rPr lang="en-US" dirty="0">
                <a:solidFill>
                  <a:srgbClr val="FF0000"/>
                </a:solidFill>
              </a:rPr>
              <a:t> </a:t>
            </a:r>
            <a:r>
              <a:rPr lang="en-US" dirty="0" err="1">
                <a:solidFill>
                  <a:srgbClr val="FF0000"/>
                </a:solidFill>
              </a:rPr>
              <a:t>thô</a:t>
            </a:r>
            <a:r>
              <a:rPr lang="en-US" dirty="0">
                <a:solidFill>
                  <a:srgbClr val="FF0000"/>
                </a:solidFill>
              </a:rPr>
              <a:t> (kg/m</a:t>
            </a:r>
            <a:r>
              <a:rPr lang="en-US" baseline="30000" dirty="0">
                <a:solidFill>
                  <a:srgbClr val="FF0000"/>
                </a:solidFill>
              </a:rPr>
              <a:t>3</a:t>
            </a:r>
            <a:r>
              <a:rPr lang="en-US" dirty="0">
                <a:solidFill>
                  <a:srgbClr val="FF0000"/>
                </a:solidFill>
              </a:rPr>
              <a:t>)</a:t>
            </a:r>
          </a:p>
          <a:p>
            <a:pPr lvl="1" algn="just"/>
            <a:r>
              <a:rPr lang="en-US" dirty="0"/>
              <a:t>7. </a:t>
            </a:r>
            <a:r>
              <a:rPr lang="it-IT" dirty="0"/>
              <a:t>Fine Aggregate: Cốt liệu mịn </a:t>
            </a:r>
            <a:r>
              <a:rPr lang="en-US" dirty="0"/>
              <a:t>(kg/m</a:t>
            </a:r>
            <a:r>
              <a:rPr lang="en-US" baseline="30000" dirty="0"/>
              <a:t>3</a:t>
            </a:r>
            <a:r>
              <a:rPr lang="en-US" dirty="0"/>
              <a:t>)</a:t>
            </a:r>
          </a:p>
          <a:p>
            <a:pPr algn="just"/>
            <a:endParaRPr lang="en-US" dirty="0"/>
          </a:p>
          <a:p>
            <a:pPr algn="just"/>
            <a:endParaRPr lang="en-US" dirty="0"/>
          </a:p>
        </p:txBody>
      </p:sp>
      <p:pic>
        <p:nvPicPr>
          <p:cNvPr id="1026" name="Picture 2" descr="Classification of Fine grained and coarse grained aggregates | different  sizes of aggregates - YouTube">
            <a:extLst>
              <a:ext uri="{FF2B5EF4-FFF2-40B4-BE49-F238E27FC236}">
                <a16:creationId xmlns:a16="http://schemas.microsoft.com/office/drawing/2014/main" id="{9726CB35-D331-42CC-BF3C-23527D4A6CB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04000" y="2148681"/>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46925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4E80-59F6-464C-8553-2AE0E698374F}"/>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FBC15D86-E74A-4F21-8CA6-6A85153AA406}"/>
              </a:ext>
            </a:extLst>
          </p:cNvPr>
          <p:cNvSpPr>
            <a:spLocks noGrp="1"/>
          </p:cNvSpPr>
          <p:nvPr>
            <p:ph sz="half" idx="1"/>
          </p:nvPr>
        </p:nvSpPr>
        <p:spPr/>
        <p:txBody>
          <a:bodyPr/>
          <a:lstStyle/>
          <a:p>
            <a:pPr algn="just"/>
            <a:r>
              <a:rPr lang="en-US" dirty="0" err="1"/>
              <a:t>Thông</a:t>
            </a:r>
            <a:r>
              <a:rPr lang="en-US" dirty="0"/>
              <a:t> tin </a:t>
            </a:r>
            <a:r>
              <a:rPr lang="en-US" dirty="0" err="1"/>
              <a:t>thuộc</a:t>
            </a:r>
            <a:r>
              <a:rPr lang="en-US" dirty="0"/>
              <a:t> </a:t>
            </a:r>
            <a:r>
              <a:rPr lang="en-US" dirty="0" err="1"/>
              <a:t>tính</a:t>
            </a:r>
            <a:r>
              <a:rPr lang="en-US" dirty="0"/>
              <a:t>:</a:t>
            </a:r>
          </a:p>
          <a:p>
            <a:pPr lvl="1" algn="just"/>
            <a:r>
              <a:rPr lang="en-US" dirty="0">
                <a:solidFill>
                  <a:srgbClr val="FF0000"/>
                </a:solidFill>
              </a:rPr>
              <a:t>6. Coarse Aggregate: </a:t>
            </a:r>
            <a:r>
              <a:rPr lang="en-US" dirty="0" err="1">
                <a:solidFill>
                  <a:srgbClr val="FF0000"/>
                </a:solidFill>
              </a:rPr>
              <a:t>Cốt</a:t>
            </a:r>
            <a:r>
              <a:rPr lang="en-US" dirty="0">
                <a:solidFill>
                  <a:srgbClr val="FF0000"/>
                </a:solidFill>
              </a:rPr>
              <a:t> </a:t>
            </a:r>
            <a:r>
              <a:rPr lang="en-US" dirty="0" err="1">
                <a:solidFill>
                  <a:srgbClr val="FF0000"/>
                </a:solidFill>
              </a:rPr>
              <a:t>liệu</a:t>
            </a:r>
            <a:r>
              <a:rPr lang="en-US" dirty="0">
                <a:solidFill>
                  <a:srgbClr val="FF0000"/>
                </a:solidFill>
              </a:rPr>
              <a:t> </a:t>
            </a:r>
            <a:r>
              <a:rPr lang="en-US" dirty="0" err="1">
                <a:solidFill>
                  <a:srgbClr val="FF0000"/>
                </a:solidFill>
              </a:rPr>
              <a:t>thô</a:t>
            </a:r>
            <a:r>
              <a:rPr lang="en-US" dirty="0">
                <a:solidFill>
                  <a:srgbClr val="FF0000"/>
                </a:solidFill>
              </a:rPr>
              <a:t> (kg/m</a:t>
            </a:r>
            <a:r>
              <a:rPr lang="en-US" baseline="30000" dirty="0">
                <a:solidFill>
                  <a:srgbClr val="FF0000"/>
                </a:solidFill>
              </a:rPr>
              <a:t>3</a:t>
            </a:r>
            <a:r>
              <a:rPr lang="en-US" dirty="0">
                <a:solidFill>
                  <a:srgbClr val="FF0000"/>
                </a:solidFill>
              </a:rPr>
              <a:t>)</a:t>
            </a:r>
          </a:p>
          <a:p>
            <a:pPr lvl="1" algn="just"/>
            <a:r>
              <a:rPr lang="en-US" dirty="0"/>
              <a:t>7. </a:t>
            </a:r>
            <a:r>
              <a:rPr lang="it-IT" dirty="0"/>
              <a:t>Fine Aggregate: Cốt liệu mịn </a:t>
            </a:r>
            <a:r>
              <a:rPr lang="en-US" dirty="0"/>
              <a:t>(kg/m</a:t>
            </a:r>
            <a:r>
              <a:rPr lang="en-US" baseline="30000" dirty="0"/>
              <a:t>3</a:t>
            </a:r>
            <a:r>
              <a:rPr lang="en-US" dirty="0"/>
              <a:t>)</a:t>
            </a:r>
          </a:p>
          <a:p>
            <a:pPr algn="just"/>
            <a:endParaRPr lang="en-US" dirty="0"/>
          </a:p>
          <a:p>
            <a:pPr algn="just"/>
            <a:endParaRPr lang="en-US" dirty="0"/>
          </a:p>
        </p:txBody>
      </p:sp>
      <p:graphicFrame>
        <p:nvGraphicFramePr>
          <p:cNvPr id="5" name="Table 5">
            <a:extLst>
              <a:ext uri="{FF2B5EF4-FFF2-40B4-BE49-F238E27FC236}">
                <a16:creationId xmlns:a16="http://schemas.microsoft.com/office/drawing/2014/main" id="{123E41C3-BEF4-4F77-B8B5-D48FF3E6D5B2}"/>
              </a:ext>
            </a:extLst>
          </p:cNvPr>
          <p:cNvGraphicFramePr>
            <a:graphicFrameLocks noGrp="1"/>
          </p:cNvGraphicFramePr>
          <p:nvPr>
            <p:ph sz="half" idx="2"/>
            <p:extLst>
              <p:ext uri="{D42A27DB-BD31-4B8C-83A1-F6EECF244321}">
                <p14:modId xmlns:p14="http://schemas.microsoft.com/office/powerpoint/2010/main" val="3972954402"/>
              </p:ext>
            </p:extLst>
          </p:nvPr>
        </p:nvGraphicFramePr>
        <p:xfrm>
          <a:off x="6197600" y="1600200"/>
          <a:ext cx="5384799" cy="4302760"/>
        </p:xfrm>
        <a:graphic>
          <a:graphicData uri="http://schemas.openxmlformats.org/drawingml/2006/table">
            <a:tbl>
              <a:tblPr firstRow="1" bandRow="1">
                <a:tableStyleId>{5C22544A-7EE6-4342-B048-85BDC9FD1C3A}</a:tableStyleId>
              </a:tblPr>
              <a:tblGrid>
                <a:gridCol w="1270000">
                  <a:extLst>
                    <a:ext uri="{9D8B030D-6E8A-4147-A177-3AD203B41FA5}">
                      <a16:colId xmlns:a16="http://schemas.microsoft.com/office/drawing/2014/main" val="538558154"/>
                    </a:ext>
                  </a:extLst>
                </a:gridCol>
                <a:gridCol w="1905000">
                  <a:extLst>
                    <a:ext uri="{9D8B030D-6E8A-4147-A177-3AD203B41FA5}">
                      <a16:colId xmlns:a16="http://schemas.microsoft.com/office/drawing/2014/main" val="4172995257"/>
                    </a:ext>
                  </a:extLst>
                </a:gridCol>
                <a:gridCol w="2209799">
                  <a:extLst>
                    <a:ext uri="{9D8B030D-6E8A-4147-A177-3AD203B41FA5}">
                      <a16:colId xmlns:a16="http://schemas.microsoft.com/office/drawing/2014/main" val="4125275969"/>
                    </a:ext>
                  </a:extLst>
                </a:gridCol>
              </a:tblGrid>
              <a:tr h="370840">
                <a:tc>
                  <a:txBody>
                    <a:bodyPr/>
                    <a:lstStyle/>
                    <a:p>
                      <a:endParaRPr lang="en-US" dirty="0">
                        <a:solidFill>
                          <a:srgbClr val="FF0000"/>
                        </a:solidFill>
                      </a:endParaRPr>
                    </a:p>
                  </a:txBody>
                  <a:tcPr/>
                </a:tc>
                <a:tc>
                  <a:txBody>
                    <a:bodyPr/>
                    <a:lstStyle/>
                    <a:p>
                      <a:r>
                        <a:rPr lang="it-IT" dirty="0">
                          <a:solidFill>
                            <a:srgbClr val="FF0000"/>
                          </a:solidFill>
                        </a:rPr>
                        <a:t>Fine Aggregate</a:t>
                      </a:r>
                      <a:endParaRPr lang="en-US" dirty="0">
                        <a:solidFill>
                          <a:srgbClr val="FF0000"/>
                        </a:solidFill>
                      </a:endParaRPr>
                    </a:p>
                  </a:txBody>
                  <a:tcPr/>
                </a:tc>
                <a:tc>
                  <a:txBody>
                    <a:bodyPr/>
                    <a:lstStyle/>
                    <a:p>
                      <a:r>
                        <a:rPr lang="it-IT" dirty="0">
                          <a:solidFill>
                            <a:srgbClr val="FF0000"/>
                          </a:solidFill>
                        </a:rPr>
                        <a:t>Coarse Aggregate</a:t>
                      </a:r>
                      <a:endParaRPr lang="en-US" dirty="0">
                        <a:solidFill>
                          <a:srgbClr val="FF0000"/>
                        </a:solidFill>
                      </a:endParaRPr>
                    </a:p>
                  </a:txBody>
                  <a:tcPr/>
                </a:tc>
                <a:extLst>
                  <a:ext uri="{0D108BD9-81ED-4DB2-BD59-A6C34878D82A}">
                    <a16:rowId xmlns:a16="http://schemas.microsoft.com/office/drawing/2014/main" val="4071950997"/>
                  </a:ext>
                </a:extLst>
              </a:tr>
              <a:tr h="370840">
                <a:tc>
                  <a:txBody>
                    <a:bodyPr/>
                    <a:lstStyle/>
                    <a:p>
                      <a:r>
                        <a:rPr lang="en-US" dirty="0" err="1"/>
                        <a:t>Kích</a:t>
                      </a:r>
                      <a:r>
                        <a:rPr lang="en-US" dirty="0"/>
                        <a:t> </a:t>
                      </a:r>
                      <a:r>
                        <a:rPr lang="en-US" dirty="0" err="1"/>
                        <a:t>thước</a:t>
                      </a:r>
                      <a:endParaRPr lang="en-US" dirty="0"/>
                    </a:p>
                  </a:txBody>
                  <a:tcPr/>
                </a:tc>
                <a:tc>
                  <a:txBody>
                    <a:bodyPr/>
                    <a:lstStyle/>
                    <a:p>
                      <a:r>
                        <a:rPr lang="en-US" dirty="0" err="1"/>
                        <a:t>Những</a:t>
                      </a:r>
                      <a:r>
                        <a:rPr lang="en-US" dirty="0"/>
                        <a:t> </a:t>
                      </a:r>
                      <a:r>
                        <a:rPr lang="en-US" dirty="0" err="1"/>
                        <a:t>hạt</a:t>
                      </a:r>
                      <a:r>
                        <a:rPr lang="en-US" dirty="0"/>
                        <a:t> </a:t>
                      </a:r>
                      <a:r>
                        <a:rPr lang="en-US" dirty="0" err="1"/>
                        <a:t>từ</a:t>
                      </a:r>
                      <a:r>
                        <a:rPr lang="en-US" dirty="0"/>
                        <a:t> 0.075 mm – 4.75 mm.</a:t>
                      </a:r>
                    </a:p>
                  </a:txBody>
                  <a:tcPr/>
                </a:tc>
                <a:tc>
                  <a:txBody>
                    <a:bodyPr/>
                    <a:lstStyle/>
                    <a:p>
                      <a:r>
                        <a:rPr lang="en-US" dirty="0" err="1"/>
                        <a:t>Những</a:t>
                      </a:r>
                      <a:r>
                        <a:rPr lang="en-US" dirty="0"/>
                        <a:t> </a:t>
                      </a:r>
                      <a:r>
                        <a:rPr lang="en-US" dirty="0" err="1"/>
                        <a:t>hạt</a:t>
                      </a:r>
                      <a:r>
                        <a:rPr lang="en-US" dirty="0"/>
                        <a:t> &gt; 0.075 mm.</a:t>
                      </a:r>
                    </a:p>
                  </a:txBody>
                  <a:tcPr/>
                </a:tc>
                <a:extLst>
                  <a:ext uri="{0D108BD9-81ED-4DB2-BD59-A6C34878D82A}">
                    <a16:rowId xmlns:a16="http://schemas.microsoft.com/office/drawing/2014/main" val="2854924424"/>
                  </a:ext>
                </a:extLst>
              </a:tr>
              <a:tr h="370840">
                <a:tc>
                  <a:txBody>
                    <a:bodyPr/>
                    <a:lstStyle/>
                    <a:p>
                      <a:r>
                        <a:rPr lang="en-US" dirty="0" err="1"/>
                        <a:t>Nguồn</a:t>
                      </a:r>
                      <a:r>
                        <a:rPr lang="en-US" dirty="0"/>
                        <a:t> </a:t>
                      </a:r>
                      <a:r>
                        <a:rPr lang="en-US" dirty="0" err="1"/>
                        <a:t>gốc</a:t>
                      </a:r>
                      <a:endParaRPr lang="en-US" dirty="0"/>
                    </a:p>
                  </a:txBody>
                  <a:tcPr/>
                </a:tc>
                <a:tc>
                  <a:txBody>
                    <a:bodyPr/>
                    <a:lstStyle/>
                    <a:p>
                      <a:r>
                        <a:rPr lang="en-US" dirty="0" err="1"/>
                        <a:t>Cát</a:t>
                      </a:r>
                      <a:r>
                        <a:rPr lang="en-US" dirty="0"/>
                        <a:t> </a:t>
                      </a:r>
                      <a:r>
                        <a:rPr lang="en-US" dirty="0" err="1"/>
                        <a:t>tự</a:t>
                      </a:r>
                      <a:r>
                        <a:rPr lang="en-US" dirty="0"/>
                        <a:t> </a:t>
                      </a:r>
                      <a:r>
                        <a:rPr lang="en-US" dirty="0" err="1"/>
                        <a:t>nhiên</a:t>
                      </a:r>
                      <a:r>
                        <a:rPr lang="en-US" dirty="0"/>
                        <a:t>, </a:t>
                      </a:r>
                      <a:r>
                        <a:rPr lang="en-US" dirty="0" err="1"/>
                        <a:t>cát</a:t>
                      </a:r>
                      <a:r>
                        <a:rPr lang="en-US" dirty="0"/>
                        <a:t> </a:t>
                      </a:r>
                      <a:r>
                        <a:rPr lang="en-US" dirty="0" err="1"/>
                        <a:t>biển</a:t>
                      </a:r>
                      <a:r>
                        <a:rPr lang="en-US" dirty="0"/>
                        <a:t>, </a:t>
                      </a:r>
                      <a:r>
                        <a:rPr lang="en-US" dirty="0" err="1"/>
                        <a:t>cát</a:t>
                      </a:r>
                      <a:r>
                        <a:rPr lang="en-US" dirty="0"/>
                        <a:t> </a:t>
                      </a:r>
                      <a:r>
                        <a:rPr lang="en-US" dirty="0" err="1"/>
                        <a:t>mịn</a:t>
                      </a:r>
                      <a:r>
                        <a:rPr lang="en-US" dirty="0"/>
                        <a:t>, </a:t>
                      </a:r>
                      <a:r>
                        <a:rPr lang="en-US" dirty="0" err="1"/>
                        <a:t>đá</a:t>
                      </a:r>
                      <a:r>
                        <a:rPr lang="en-US" dirty="0"/>
                        <a:t>, </a:t>
                      </a:r>
                      <a:r>
                        <a:rPr lang="en-US" dirty="0" err="1"/>
                        <a:t>sỏi</a:t>
                      </a:r>
                      <a:r>
                        <a:rPr lang="en-US" dirty="0"/>
                        <a:t> </a:t>
                      </a:r>
                      <a:r>
                        <a:rPr lang="en-US" dirty="0" err="1"/>
                        <a:t>nghiền</a:t>
                      </a:r>
                      <a:r>
                        <a:rPr lang="en-US" dirty="0"/>
                        <a:t>.</a:t>
                      </a:r>
                    </a:p>
                  </a:txBody>
                  <a:tcPr/>
                </a:tc>
                <a:tc>
                  <a:txBody>
                    <a:bodyPr/>
                    <a:lstStyle/>
                    <a:p>
                      <a:r>
                        <a:rPr lang="en-US" dirty="0" err="1"/>
                        <a:t>Sỏi</a:t>
                      </a:r>
                      <a:r>
                        <a:rPr lang="en-US" dirty="0"/>
                        <a:t> </a:t>
                      </a:r>
                      <a:r>
                        <a:rPr lang="en-US" dirty="0" err="1"/>
                        <a:t>chưa</a:t>
                      </a:r>
                      <a:r>
                        <a:rPr lang="en-US" dirty="0"/>
                        <a:t> </a:t>
                      </a:r>
                      <a:r>
                        <a:rPr lang="en-US" dirty="0" err="1"/>
                        <a:t>nghiền</a:t>
                      </a:r>
                      <a:r>
                        <a:rPr lang="en-US" dirty="0"/>
                        <a:t>, </a:t>
                      </a:r>
                      <a:r>
                        <a:rPr lang="en-US" dirty="0" err="1"/>
                        <a:t>đá</a:t>
                      </a:r>
                      <a:r>
                        <a:rPr lang="en-US" dirty="0"/>
                        <a:t> </a:t>
                      </a:r>
                      <a:r>
                        <a:rPr lang="en-US" dirty="0" err="1"/>
                        <a:t>vụn</a:t>
                      </a:r>
                      <a:r>
                        <a:rPr lang="en-US" dirty="0"/>
                        <a:t> </a:t>
                      </a:r>
                      <a:r>
                        <a:rPr lang="en-US" dirty="0" err="1"/>
                        <a:t>tự</a:t>
                      </a:r>
                      <a:r>
                        <a:rPr lang="en-US" dirty="0"/>
                        <a:t> </a:t>
                      </a:r>
                      <a:r>
                        <a:rPr lang="en-US" dirty="0" err="1"/>
                        <a:t>nhiên</a:t>
                      </a:r>
                      <a:r>
                        <a:rPr lang="en-US" dirty="0"/>
                        <a:t>,…</a:t>
                      </a:r>
                    </a:p>
                  </a:txBody>
                  <a:tcPr/>
                </a:tc>
                <a:extLst>
                  <a:ext uri="{0D108BD9-81ED-4DB2-BD59-A6C34878D82A}">
                    <a16:rowId xmlns:a16="http://schemas.microsoft.com/office/drawing/2014/main" val="3883207750"/>
                  </a:ext>
                </a:extLst>
              </a:tr>
              <a:tr h="370840">
                <a:tc>
                  <a:txBody>
                    <a:bodyPr/>
                    <a:lstStyle/>
                    <a:p>
                      <a:r>
                        <a:rPr lang="en-US" dirty="0" err="1"/>
                        <a:t>Vai</a:t>
                      </a:r>
                      <a:r>
                        <a:rPr lang="en-US" dirty="0"/>
                        <a:t> </a:t>
                      </a:r>
                      <a:r>
                        <a:rPr lang="en-US" dirty="0" err="1"/>
                        <a:t>trò</a:t>
                      </a:r>
                      <a:r>
                        <a:rPr lang="en-US" dirty="0"/>
                        <a:t> </a:t>
                      </a:r>
                      <a:r>
                        <a:rPr lang="en-US" dirty="0" err="1"/>
                        <a:t>đối</a:t>
                      </a:r>
                      <a:r>
                        <a:rPr lang="en-US" dirty="0"/>
                        <a:t> </a:t>
                      </a:r>
                      <a:r>
                        <a:rPr lang="en-US" dirty="0" err="1"/>
                        <a:t>với</a:t>
                      </a:r>
                      <a:r>
                        <a:rPr lang="en-US" dirty="0"/>
                        <a:t> </a:t>
                      </a:r>
                      <a:r>
                        <a:rPr lang="en-US" dirty="0" err="1"/>
                        <a:t>bê</a:t>
                      </a:r>
                      <a:r>
                        <a:rPr lang="en-US" dirty="0"/>
                        <a:t> </a:t>
                      </a:r>
                      <a:r>
                        <a:rPr lang="en-US" dirty="0" err="1"/>
                        <a:t>tông</a:t>
                      </a:r>
                      <a:endParaRPr lang="en-US" dirty="0"/>
                    </a:p>
                  </a:txBody>
                  <a:tcPr/>
                </a:tc>
                <a:tc>
                  <a:txBody>
                    <a:bodyPr/>
                    <a:lstStyle/>
                    <a:p>
                      <a:r>
                        <a:rPr lang="en-US" dirty="0" err="1"/>
                        <a:t>Lấp</a:t>
                      </a:r>
                      <a:r>
                        <a:rPr lang="en-US" dirty="0"/>
                        <a:t> </a:t>
                      </a:r>
                      <a:r>
                        <a:rPr lang="en-US" dirty="0" err="1"/>
                        <a:t>đầy</a:t>
                      </a:r>
                      <a:r>
                        <a:rPr lang="en-US" dirty="0"/>
                        <a:t> </a:t>
                      </a:r>
                      <a:r>
                        <a:rPr lang="en-US" dirty="0" err="1"/>
                        <a:t>khoảng</a:t>
                      </a:r>
                      <a:r>
                        <a:rPr lang="en-US" dirty="0"/>
                        <a:t> </a:t>
                      </a:r>
                      <a:r>
                        <a:rPr lang="en-US" dirty="0" err="1"/>
                        <a:t>trống</a:t>
                      </a:r>
                      <a:r>
                        <a:rPr lang="en-US" dirty="0"/>
                        <a:t> </a:t>
                      </a:r>
                      <a:r>
                        <a:rPr lang="en-US" dirty="0" err="1"/>
                        <a:t>của</a:t>
                      </a:r>
                      <a:r>
                        <a:rPr lang="en-US" dirty="0"/>
                        <a:t> CA. </a:t>
                      </a:r>
                      <a:r>
                        <a:rPr lang="en-US" dirty="0" err="1"/>
                        <a:t>Độ</a:t>
                      </a:r>
                      <a:r>
                        <a:rPr lang="en-US" dirty="0"/>
                        <a:t> </a:t>
                      </a:r>
                      <a:r>
                        <a:rPr lang="en-US" dirty="0" err="1"/>
                        <a:t>rộng</a:t>
                      </a:r>
                      <a:r>
                        <a:rPr lang="en-US" dirty="0"/>
                        <a:t> </a:t>
                      </a:r>
                      <a:r>
                        <a:rPr lang="en-US" dirty="0" err="1"/>
                        <a:t>bề</a:t>
                      </a:r>
                      <a:r>
                        <a:rPr lang="en-US" dirty="0"/>
                        <a:t> </a:t>
                      </a:r>
                      <a:r>
                        <a:rPr lang="en-US" dirty="0" err="1"/>
                        <a:t>mặt</a:t>
                      </a:r>
                      <a:r>
                        <a:rPr lang="en-US" dirty="0"/>
                        <a:t> </a:t>
                      </a:r>
                      <a:r>
                        <a:rPr lang="en-US" dirty="0" err="1"/>
                        <a:t>lớn</a:t>
                      </a:r>
                      <a:r>
                        <a:rPr lang="en-US" dirty="0"/>
                        <a:t>. </a:t>
                      </a:r>
                      <a:r>
                        <a:rPr lang="en-US" dirty="0" err="1"/>
                        <a:t>Độ</a:t>
                      </a:r>
                      <a:r>
                        <a:rPr lang="en-US" dirty="0"/>
                        <a:t> </a:t>
                      </a:r>
                      <a:r>
                        <a:rPr lang="en-US" dirty="0" err="1"/>
                        <a:t>cứng</a:t>
                      </a:r>
                      <a:r>
                        <a:rPr lang="en-US" dirty="0"/>
                        <a:t> </a:t>
                      </a:r>
                      <a:r>
                        <a:rPr lang="en-US" dirty="0" err="1"/>
                        <a:t>cao</a:t>
                      </a:r>
                      <a:r>
                        <a:rPr lang="en-US" dirty="0"/>
                        <a:t> </a:t>
                      </a:r>
                      <a:r>
                        <a:rPr lang="en-US" dirty="0" err="1"/>
                        <a:t>hơn</a:t>
                      </a:r>
                      <a:r>
                        <a:rPr lang="en-US" dirty="0"/>
                        <a:t>.</a:t>
                      </a:r>
                    </a:p>
                  </a:txBody>
                  <a:tcPr/>
                </a:tc>
                <a:tc>
                  <a:txBody>
                    <a:bodyPr/>
                    <a:lstStyle/>
                    <a:p>
                      <a:r>
                        <a:rPr lang="en-US" dirty="0" err="1"/>
                        <a:t>Nguyên</a:t>
                      </a:r>
                      <a:r>
                        <a:rPr lang="en-US" dirty="0"/>
                        <a:t> </a:t>
                      </a:r>
                      <a:r>
                        <a:rPr lang="en-US" dirty="0" err="1"/>
                        <a:t>liệu</a:t>
                      </a:r>
                      <a:r>
                        <a:rPr lang="en-US" dirty="0"/>
                        <a:t> </a:t>
                      </a:r>
                      <a:r>
                        <a:rPr lang="en-US" dirty="0" err="1"/>
                        <a:t>độn</a:t>
                      </a:r>
                      <a:r>
                        <a:rPr lang="en-US" dirty="0"/>
                        <a:t> </a:t>
                      </a:r>
                      <a:r>
                        <a:rPr lang="en-US" dirty="0" err="1"/>
                        <a:t>cho</a:t>
                      </a:r>
                      <a:r>
                        <a:rPr lang="en-US" dirty="0"/>
                        <a:t> </a:t>
                      </a:r>
                      <a:r>
                        <a:rPr lang="en-US" dirty="0" err="1"/>
                        <a:t>bê</a:t>
                      </a:r>
                      <a:r>
                        <a:rPr lang="en-US" dirty="0"/>
                        <a:t> </a:t>
                      </a:r>
                      <a:r>
                        <a:rPr lang="en-US" dirty="0" err="1"/>
                        <a:t>tông</a:t>
                      </a:r>
                      <a:r>
                        <a:rPr lang="en-US" dirty="0"/>
                        <a:t>, </a:t>
                      </a:r>
                      <a:r>
                        <a:rPr lang="en-US" dirty="0" err="1"/>
                        <a:t>cho</a:t>
                      </a:r>
                      <a:r>
                        <a:rPr lang="en-US" dirty="0"/>
                        <a:t> </a:t>
                      </a:r>
                      <a:r>
                        <a:rPr lang="en-US" dirty="0" err="1"/>
                        <a:t>độ</a:t>
                      </a:r>
                      <a:r>
                        <a:rPr lang="en-US" dirty="0"/>
                        <a:t> </a:t>
                      </a:r>
                      <a:r>
                        <a:rPr lang="en-US" dirty="0" err="1"/>
                        <a:t>nén</a:t>
                      </a:r>
                      <a:r>
                        <a:rPr lang="en-US" dirty="0"/>
                        <a:t> </a:t>
                      </a:r>
                      <a:r>
                        <a:rPr lang="en-US" dirty="0" err="1"/>
                        <a:t>thấp</a:t>
                      </a:r>
                      <a:r>
                        <a:rPr lang="en-US" dirty="0"/>
                        <a:t> </a:t>
                      </a:r>
                      <a:r>
                        <a:rPr lang="en-US" dirty="0" err="1"/>
                        <a:t>đến</a:t>
                      </a:r>
                      <a:r>
                        <a:rPr lang="en-US" dirty="0"/>
                        <a:t> </a:t>
                      </a:r>
                      <a:r>
                        <a:rPr lang="en-US" dirty="0" err="1"/>
                        <a:t>trung</a:t>
                      </a:r>
                      <a:r>
                        <a:rPr lang="en-US" dirty="0"/>
                        <a:t> </a:t>
                      </a:r>
                      <a:r>
                        <a:rPr lang="en-US" dirty="0" err="1"/>
                        <a:t>bình</a:t>
                      </a:r>
                      <a:r>
                        <a:rPr lang="en-US" dirty="0"/>
                        <a:t>.</a:t>
                      </a:r>
                    </a:p>
                  </a:txBody>
                  <a:tcPr/>
                </a:tc>
                <a:extLst>
                  <a:ext uri="{0D108BD9-81ED-4DB2-BD59-A6C34878D82A}">
                    <a16:rowId xmlns:a16="http://schemas.microsoft.com/office/drawing/2014/main" val="419933761"/>
                  </a:ext>
                </a:extLst>
              </a:tr>
              <a:tr h="370840">
                <a:tc>
                  <a:txBody>
                    <a:bodyPr/>
                    <a:lstStyle/>
                    <a:p>
                      <a:r>
                        <a:rPr lang="en-US" dirty="0" err="1"/>
                        <a:t>Ứng</a:t>
                      </a:r>
                      <a:r>
                        <a:rPr lang="en-US" dirty="0"/>
                        <a:t> </a:t>
                      </a:r>
                      <a:r>
                        <a:rPr lang="en-US" dirty="0" err="1"/>
                        <a:t>dụng</a:t>
                      </a:r>
                      <a:endParaRPr lang="en-US" dirty="0"/>
                    </a:p>
                  </a:txBody>
                  <a:tcPr/>
                </a:tc>
                <a:tc>
                  <a:txBody>
                    <a:bodyPr/>
                    <a:lstStyle/>
                    <a:p>
                      <a:r>
                        <a:rPr lang="en-US" dirty="0" err="1"/>
                        <a:t>Bê</a:t>
                      </a:r>
                      <a:r>
                        <a:rPr lang="en-US" dirty="0"/>
                        <a:t> </a:t>
                      </a:r>
                      <a:r>
                        <a:rPr lang="en-US" dirty="0" err="1"/>
                        <a:t>tông</a:t>
                      </a:r>
                      <a:r>
                        <a:rPr lang="en-US" dirty="0"/>
                        <a:t>, </a:t>
                      </a:r>
                      <a:r>
                        <a:rPr lang="en-US" dirty="0" err="1"/>
                        <a:t>vữa</a:t>
                      </a:r>
                      <a:r>
                        <a:rPr lang="en-US" dirty="0"/>
                        <a:t>, </a:t>
                      </a:r>
                      <a:r>
                        <a:rPr lang="en-US" dirty="0" err="1"/>
                        <a:t>mặt</a:t>
                      </a:r>
                      <a:r>
                        <a:rPr lang="en-US" dirty="0"/>
                        <a:t> </a:t>
                      </a:r>
                      <a:r>
                        <a:rPr lang="en-US" dirty="0" err="1"/>
                        <a:t>đường</a:t>
                      </a:r>
                      <a:r>
                        <a:rPr lang="en-US" dirty="0"/>
                        <a:t>.</a:t>
                      </a:r>
                    </a:p>
                  </a:txBody>
                  <a:tcPr/>
                </a:tc>
                <a:tc>
                  <a:txBody>
                    <a:bodyPr/>
                    <a:lstStyle/>
                    <a:p>
                      <a:r>
                        <a:rPr lang="en-US" dirty="0" err="1"/>
                        <a:t>Nền</a:t>
                      </a:r>
                      <a:r>
                        <a:rPr lang="en-US" dirty="0"/>
                        <a:t> </a:t>
                      </a:r>
                      <a:r>
                        <a:rPr lang="en-US" dirty="0" err="1"/>
                        <a:t>đường</a:t>
                      </a:r>
                      <a:r>
                        <a:rPr lang="en-US" dirty="0"/>
                        <a:t> ray </a:t>
                      </a:r>
                      <a:r>
                        <a:rPr lang="en-US" dirty="0" err="1"/>
                        <a:t>tàu</a:t>
                      </a:r>
                      <a:r>
                        <a:rPr lang="en-US" dirty="0"/>
                        <a:t>, </a:t>
                      </a:r>
                      <a:r>
                        <a:rPr lang="en-US" dirty="0" err="1"/>
                        <a:t>bê</a:t>
                      </a:r>
                      <a:r>
                        <a:rPr lang="en-US" dirty="0"/>
                        <a:t> </a:t>
                      </a:r>
                      <a:r>
                        <a:rPr lang="en-US" dirty="0" err="1"/>
                        <a:t>tông</a:t>
                      </a:r>
                      <a:r>
                        <a:rPr lang="en-US" dirty="0"/>
                        <a:t>.</a:t>
                      </a:r>
                    </a:p>
                  </a:txBody>
                  <a:tcPr/>
                </a:tc>
                <a:extLst>
                  <a:ext uri="{0D108BD9-81ED-4DB2-BD59-A6C34878D82A}">
                    <a16:rowId xmlns:a16="http://schemas.microsoft.com/office/drawing/2014/main" val="4176734149"/>
                  </a:ext>
                </a:extLst>
              </a:tr>
            </a:tbl>
          </a:graphicData>
        </a:graphic>
      </p:graphicFrame>
    </p:spTree>
    <p:extLst>
      <p:ext uri="{BB962C8B-B14F-4D97-AF65-F5344CB8AC3E}">
        <p14:creationId xmlns:p14="http://schemas.microsoft.com/office/powerpoint/2010/main" val="2086422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B2CF-4D6B-4D05-97DE-8E647CF38713}"/>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E0EA34F1-7E53-4AA7-8378-3A3C34884F03}"/>
              </a:ext>
            </a:extLst>
          </p:cNvPr>
          <p:cNvSpPr>
            <a:spLocks noGrp="1"/>
          </p:cNvSpPr>
          <p:nvPr>
            <p:ph idx="1"/>
          </p:nvPr>
        </p:nvSpPr>
        <p:spPr/>
        <p:txBody>
          <a:bodyPr/>
          <a:lstStyle/>
          <a:p>
            <a:pPr algn="just"/>
            <a:r>
              <a:rPr lang="en-US" dirty="0" err="1"/>
              <a:t>Thông</a:t>
            </a:r>
            <a:r>
              <a:rPr lang="en-US" dirty="0"/>
              <a:t> tin </a:t>
            </a:r>
            <a:r>
              <a:rPr lang="en-US" dirty="0" err="1"/>
              <a:t>thuộc</a:t>
            </a:r>
            <a:r>
              <a:rPr lang="en-US" dirty="0"/>
              <a:t> </a:t>
            </a:r>
            <a:r>
              <a:rPr lang="en-US" dirty="0" err="1"/>
              <a:t>tính</a:t>
            </a:r>
            <a:r>
              <a:rPr lang="en-US" dirty="0"/>
              <a:t>:</a:t>
            </a:r>
          </a:p>
          <a:p>
            <a:pPr lvl="1" algn="just"/>
            <a:r>
              <a:rPr lang="en-US" dirty="0">
                <a:solidFill>
                  <a:srgbClr val="FF0000"/>
                </a:solidFill>
              </a:rPr>
              <a:t>8. Age: </a:t>
            </a:r>
            <a:r>
              <a:rPr lang="en-US" dirty="0" err="1">
                <a:solidFill>
                  <a:srgbClr val="FF0000"/>
                </a:solidFill>
              </a:rPr>
              <a:t>Số</a:t>
            </a:r>
            <a:r>
              <a:rPr lang="en-US" dirty="0">
                <a:solidFill>
                  <a:srgbClr val="FF0000"/>
                </a:solidFill>
              </a:rPr>
              <a:t> </a:t>
            </a:r>
            <a:r>
              <a:rPr lang="en-US" dirty="0" err="1">
                <a:solidFill>
                  <a:srgbClr val="FF0000"/>
                </a:solidFill>
              </a:rPr>
              <a:t>ngày</a:t>
            </a:r>
            <a:r>
              <a:rPr lang="en-US" dirty="0">
                <a:solidFill>
                  <a:srgbClr val="FF0000"/>
                </a:solidFill>
              </a:rPr>
              <a:t> </a:t>
            </a:r>
            <a:r>
              <a:rPr lang="en-US" dirty="0" err="1">
                <a:solidFill>
                  <a:srgbClr val="FF0000"/>
                </a:solidFill>
              </a:rPr>
              <a:t>kể</a:t>
            </a:r>
            <a:r>
              <a:rPr lang="en-US" dirty="0">
                <a:solidFill>
                  <a:srgbClr val="FF0000"/>
                </a:solidFill>
              </a:rPr>
              <a:t> </a:t>
            </a:r>
            <a:r>
              <a:rPr lang="en-US" dirty="0" err="1">
                <a:solidFill>
                  <a:srgbClr val="FF0000"/>
                </a:solidFill>
              </a:rPr>
              <a:t>từ</a:t>
            </a:r>
            <a:r>
              <a:rPr lang="en-US" dirty="0">
                <a:solidFill>
                  <a:srgbClr val="FF0000"/>
                </a:solidFill>
              </a:rPr>
              <a:t> </a:t>
            </a:r>
            <a:r>
              <a:rPr lang="en-US" dirty="0" err="1">
                <a:solidFill>
                  <a:srgbClr val="FF0000"/>
                </a:solidFill>
              </a:rPr>
              <a:t>ngày</a:t>
            </a:r>
            <a:r>
              <a:rPr lang="en-US" dirty="0">
                <a:solidFill>
                  <a:srgbClr val="FF0000"/>
                </a:solidFill>
              </a:rPr>
              <a:t> </a:t>
            </a:r>
            <a:r>
              <a:rPr lang="en-US" dirty="0" err="1">
                <a:solidFill>
                  <a:srgbClr val="FF0000"/>
                </a:solidFill>
              </a:rPr>
              <a:t>trộn</a:t>
            </a:r>
            <a:r>
              <a:rPr lang="en-US" dirty="0">
                <a:solidFill>
                  <a:srgbClr val="FF0000"/>
                </a:solidFill>
              </a:rPr>
              <a:t>. (</a:t>
            </a:r>
            <a:r>
              <a:rPr lang="en-US" dirty="0" err="1">
                <a:solidFill>
                  <a:srgbClr val="FF0000"/>
                </a:solidFill>
              </a:rPr>
              <a:t>đơn</a:t>
            </a:r>
            <a:r>
              <a:rPr lang="en-US" dirty="0">
                <a:solidFill>
                  <a:srgbClr val="FF0000"/>
                </a:solidFill>
              </a:rPr>
              <a:t> </a:t>
            </a:r>
            <a:r>
              <a:rPr lang="en-US" dirty="0" err="1">
                <a:solidFill>
                  <a:srgbClr val="FF0000"/>
                </a:solidFill>
              </a:rPr>
              <a:t>vị</a:t>
            </a:r>
            <a:r>
              <a:rPr lang="en-US" dirty="0">
                <a:solidFill>
                  <a:srgbClr val="FF0000"/>
                </a:solidFill>
              </a:rPr>
              <a:t>: </a:t>
            </a:r>
            <a:r>
              <a:rPr lang="en-US" dirty="0" err="1">
                <a:solidFill>
                  <a:srgbClr val="FF0000"/>
                </a:solidFill>
              </a:rPr>
              <a:t>ngày</a:t>
            </a:r>
            <a:r>
              <a:rPr lang="en-US" dirty="0">
                <a:solidFill>
                  <a:srgbClr val="FF0000"/>
                </a:solidFill>
              </a:rPr>
              <a:t>) – </a:t>
            </a:r>
            <a:r>
              <a:rPr lang="en-US" dirty="0" err="1">
                <a:solidFill>
                  <a:srgbClr val="FF0000"/>
                </a:solidFill>
              </a:rPr>
              <a:t>Không</a:t>
            </a:r>
            <a:r>
              <a:rPr lang="en-US" dirty="0">
                <a:solidFill>
                  <a:srgbClr val="FF0000"/>
                </a:solidFill>
              </a:rPr>
              <a:t> </a:t>
            </a:r>
            <a:r>
              <a:rPr lang="en-US" dirty="0" err="1">
                <a:solidFill>
                  <a:srgbClr val="FF0000"/>
                </a:solidFill>
              </a:rPr>
              <a:t>phải</a:t>
            </a:r>
            <a:r>
              <a:rPr lang="en-US" dirty="0">
                <a:solidFill>
                  <a:srgbClr val="FF0000"/>
                </a:solidFill>
              </a:rPr>
              <a:t> </a:t>
            </a:r>
            <a:r>
              <a:rPr lang="en-US" dirty="0" err="1">
                <a:solidFill>
                  <a:srgbClr val="FF0000"/>
                </a:solidFill>
              </a:rPr>
              <a:t>thành</a:t>
            </a:r>
            <a:r>
              <a:rPr lang="en-US" dirty="0">
                <a:solidFill>
                  <a:srgbClr val="FF0000"/>
                </a:solidFill>
              </a:rPr>
              <a:t> </a:t>
            </a:r>
            <a:r>
              <a:rPr lang="en-US" dirty="0" err="1">
                <a:solidFill>
                  <a:srgbClr val="FF0000"/>
                </a:solidFill>
              </a:rPr>
              <a:t>phần</a:t>
            </a:r>
            <a:r>
              <a:rPr lang="en-US" dirty="0">
                <a:solidFill>
                  <a:srgbClr val="FF0000"/>
                </a:solidFill>
              </a:rPr>
              <a:t> </a:t>
            </a:r>
            <a:r>
              <a:rPr lang="en-US" dirty="0" err="1">
                <a:solidFill>
                  <a:srgbClr val="FF0000"/>
                </a:solidFill>
              </a:rPr>
              <a:t>nguyên</a:t>
            </a:r>
            <a:r>
              <a:rPr lang="en-US" dirty="0">
                <a:solidFill>
                  <a:srgbClr val="FF0000"/>
                </a:solidFill>
              </a:rPr>
              <a:t> </a:t>
            </a:r>
            <a:r>
              <a:rPr lang="en-US" dirty="0" err="1">
                <a:solidFill>
                  <a:srgbClr val="FF0000"/>
                </a:solidFill>
              </a:rPr>
              <a:t>liệu</a:t>
            </a:r>
            <a:r>
              <a:rPr lang="en-US" dirty="0">
                <a:solidFill>
                  <a:srgbClr val="FF0000"/>
                </a:solidFill>
              </a:rPr>
              <a:t>.</a:t>
            </a:r>
          </a:p>
          <a:p>
            <a:pPr lvl="1" algn="just"/>
            <a:r>
              <a:rPr lang="en-US" dirty="0"/>
              <a:t>9.</a:t>
            </a:r>
            <a:r>
              <a:rPr lang="en-US" b="1" dirty="0"/>
              <a:t> Concrete compressive strength: </a:t>
            </a:r>
            <a:r>
              <a:rPr lang="en-US" dirty="0" err="1"/>
              <a:t>Sức</a:t>
            </a:r>
            <a:r>
              <a:rPr lang="en-US" dirty="0"/>
              <a:t> </a:t>
            </a:r>
            <a:r>
              <a:rPr lang="en-US" dirty="0" err="1"/>
              <a:t>chịu</a:t>
            </a:r>
            <a:r>
              <a:rPr lang="en-US" dirty="0"/>
              <a:t> </a:t>
            </a:r>
            <a:r>
              <a:rPr lang="en-US" dirty="0" err="1"/>
              <a:t>nén</a:t>
            </a:r>
            <a:r>
              <a:rPr lang="en-US" dirty="0"/>
              <a:t> </a:t>
            </a:r>
            <a:r>
              <a:rPr lang="en-US" dirty="0" err="1"/>
              <a:t>của</a:t>
            </a:r>
            <a:r>
              <a:rPr lang="en-US" dirty="0"/>
              <a:t> </a:t>
            </a:r>
            <a:r>
              <a:rPr lang="en-US" dirty="0" err="1"/>
              <a:t>bê</a:t>
            </a:r>
            <a:r>
              <a:rPr lang="en-US" dirty="0"/>
              <a:t> </a:t>
            </a:r>
            <a:r>
              <a:rPr lang="en-US" dirty="0" err="1"/>
              <a:t>tông</a:t>
            </a:r>
            <a:r>
              <a:rPr lang="en-US" dirty="0"/>
              <a:t> (</a:t>
            </a:r>
            <a:r>
              <a:rPr lang="en-US" dirty="0" err="1"/>
              <a:t>đơn</a:t>
            </a:r>
            <a:r>
              <a:rPr lang="en-US" dirty="0"/>
              <a:t> </a:t>
            </a:r>
            <a:r>
              <a:rPr lang="en-US" dirty="0" err="1"/>
              <a:t>vị</a:t>
            </a:r>
            <a:r>
              <a:rPr lang="en-US" dirty="0"/>
              <a:t>: </a:t>
            </a:r>
            <a:r>
              <a:rPr lang="en-US" dirty="0" err="1"/>
              <a:t>Mpa</a:t>
            </a:r>
            <a:r>
              <a:rPr lang="en-US" dirty="0"/>
              <a:t>) – </a:t>
            </a:r>
            <a:r>
              <a:rPr lang="en-US" dirty="0" err="1"/>
              <a:t>thuộc</a:t>
            </a:r>
            <a:r>
              <a:rPr lang="en-US" dirty="0"/>
              <a:t> </a:t>
            </a:r>
            <a:r>
              <a:rPr lang="en-US" dirty="0" err="1"/>
              <a:t>tính</a:t>
            </a:r>
            <a:r>
              <a:rPr lang="en-US" dirty="0"/>
              <a:t> </a:t>
            </a:r>
            <a:r>
              <a:rPr lang="en-US" dirty="0" err="1"/>
              <a:t>đầu</a:t>
            </a:r>
            <a:r>
              <a:rPr lang="en-US" dirty="0"/>
              <a:t> ra.</a:t>
            </a:r>
          </a:p>
          <a:p>
            <a:pPr lvl="2" algn="just"/>
            <a:r>
              <a:rPr lang="en-US" dirty="0"/>
              <a:t>1 </a:t>
            </a:r>
            <a:r>
              <a:rPr lang="en-US" dirty="0" err="1"/>
              <a:t>Mpa</a:t>
            </a:r>
            <a:r>
              <a:rPr lang="en-US" dirty="0"/>
              <a:t> (Mega Pascal) = 1,000,000 Pascal (</a:t>
            </a:r>
            <a:r>
              <a:rPr lang="en-US" dirty="0" err="1"/>
              <a:t>một</a:t>
            </a:r>
            <a:r>
              <a:rPr lang="en-US" dirty="0"/>
              <a:t> </a:t>
            </a:r>
            <a:r>
              <a:rPr lang="en-US" dirty="0" err="1"/>
              <a:t>đơn</a:t>
            </a:r>
            <a:r>
              <a:rPr lang="en-US" dirty="0"/>
              <a:t> </a:t>
            </a:r>
            <a:r>
              <a:rPr lang="en-US" dirty="0" err="1"/>
              <a:t>vị</a:t>
            </a:r>
            <a:r>
              <a:rPr lang="en-US" dirty="0"/>
              <a:t> </a:t>
            </a:r>
            <a:r>
              <a:rPr lang="en-US" dirty="0" err="1"/>
              <a:t>đo</a:t>
            </a:r>
            <a:r>
              <a:rPr lang="en-US" dirty="0"/>
              <a:t> </a:t>
            </a:r>
            <a:r>
              <a:rPr lang="en-US" dirty="0" err="1"/>
              <a:t>áp</a:t>
            </a:r>
            <a:r>
              <a:rPr lang="en-US" dirty="0"/>
              <a:t> </a:t>
            </a:r>
            <a:r>
              <a:rPr lang="en-US" dirty="0" err="1"/>
              <a:t>suất</a:t>
            </a:r>
            <a:r>
              <a:rPr lang="en-US" dirty="0"/>
              <a:t>)</a:t>
            </a:r>
          </a:p>
          <a:p>
            <a:pPr algn="just"/>
            <a:endParaRPr lang="en-US" dirty="0"/>
          </a:p>
        </p:txBody>
      </p:sp>
    </p:spTree>
    <p:extLst>
      <p:ext uri="{BB962C8B-B14F-4D97-AF65-F5344CB8AC3E}">
        <p14:creationId xmlns:p14="http://schemas.microsoft.com/office/powerpoint/2010/main" val="283033582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B2CF-4D6B-4D05-97DE-8E647CF38713}"/>
              </a:ext>
            </a:extLst>
          </p:cNvPr>
          <p:cNvSpPr>
            <a:spLocks noGrp="1"/>
          </p:cNvSpPr>
          <p:nvPr>
            <p:ph type="title"/>
          </p:nvPr>
        </p:nvSpPr>
        <p:spPr/>
        <p:txBody>
          <a:bodyPr/>
          <a:lstStyle/>
          <a:p>
            <a:r>
              <a:rPr lang="en-US" dirty="0"/>
              <a:t>DATASET</a:t>
            </a:r>
          </a:p>
        </p:txBody>
      </p:sp>
      <p:graphicFrame>
        <p:nvGraphicFramePr>
          <p:cNvPr id="5" name="Table 5">
            <a:extLst>
              <a:ext uri="{FF2B5EF4-FFF2-40B4-BE49-F238E27FC236}">
                <a16:creationId xmlns:a16="http://schemas.microsoft.com/office/drawing/2014/main" id="{11BB0558-4643-456E-8399-C0C85D43AB6F}"/>
              </a:ext>
            </a:extLst>
          </p:cNvPr>
          <p:cNvGraphicFramePr>
            <a:graphicFrameLocks noGrp="1"/>
          </p:cNvGraphicFramePr>
          <p:nvPr>
            <p:ph idx="1"/>
            <p:extLst>
              <p:ext uri="{D42A27DB-BD31-4B8C-83A1-F6EECF244321}">
                <p14:modId xmlns:p14="http://schemas.microsoft.com/office/powerpoint/2010/main" val="92777073"/>
              </p:ext>
            </p:extLst>
          </p:nvPr>
        </p:nvGraphicFramePr>
        <p:xfrm>
          <a:off x="609600" y="1600200"/>
          <a:ext cx="10972800" cy="37820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769256352"/>
                    </a:ext>
                  </a:extLst>
                </a:gridCol>
                <a:gridCol w="1219200">
                  <a:extLst>
                    <a:ext uri="{9D8B030D-6E8A-4147-A177-3AD203B41FA5}">
                      <a16:colId xmlns:a16="http://schemas.microsoft.com/office/drawing/2014/main" val="195257210"/>
                    </a:ext>
                  </a:extLst>
                </a:gridCol>
                <a:gridCol w="1219200">
                  <a:extLst>
                    <a:ext uri="{9D8B030D-6E8A-4147-A177-3AD203B41FA5}">
                      <a16:colId xmlns:a16="http://schemas.microsoft.com/office/drawing/2014/main" val="2338857781"/>
                    </a:ext>
                  </a:extLst>
                </a:gridCol>
                <a:gridCol w="1219200">
                  <a:extLst>
                    <a:ext uri="{9D8B030D-6E8A-4147-A177-3AD203B41FA5}">
                      <a16:colId xmlns:a16="http://schemas.microsoft.com/office/drawing/2014/main" val="803658847"/>
                    </a:ext>
                  </a:extLst>
                </a:gridCol>
                <a:gridCol w="1219200">
                  <a:extLst>
                    <a:ext uri="{9D8B030D-6E8A-4147-A177-3AD203B41FA5}">
                      <a16:colId xmlns:a16="http://schemas.microsoft.com/office/drawing/2014/main" val="1073954891"/>
                    </a:ext>
                  </a:extLst>
                </a:gridCol>
                <a:gridCol w="1219200">
                  <a:extLst>
                    <a:ext uri="{9D8B030D-6E8A-4147-A177-3AD203B41FA5}">
                      <a16:colId xmlns:a16="http://schemas.microsoft.com/office/drawing/2014/main" val="274565607"/>
                    </a:ext>
                  </a:extLst>
                </a:gridCol>
                <a:gridCol w="1219200">
                  <a:extLst>
                    <a:ext uri="{9D8B030D-6E8A-4147-A177-3AD203B41FA5}">
                      <a16:colId xmlns:a16="http://schemas.microsoft.com/office/drawing/2014/main" val="2954696085"/>
                    </a:ext>
                  </a:extLst>
                </a:gridCol>
                <a:gridCol w="914400">
                  <a:extLst>
                    <a:ext uri="{9D8B030D-6E8A-4147-A177-3AD203B41FA5}">
                      <a16:colId xmlns:a16="http://schemas.microsoft.com/office/drawing/2014/main" val="2471204218"/>
                    </a:ext>
                  </a:extLst>
                </a:gridCol>
                <a:gridCol w="1524000">
                  <a:extLst>
                    <a:ext uri="{9D8B030D-6E8A-4147-A177-3AD203B41FA5}">
                      <a16:colId xmlns:a16="http://schemas.microsoft.com/office/drawing/2014/main" val="2265578317"/>
                    </a:ext>
                  </a:extLst>
                </a:gridCol>
              </a:tblGrid>
              <a:tr h="370840">
                <a:tc>
                  <a:txBody>
                    <a:bodyPr/>
                    <a:lstStyle/>
                    <a:p>
                      <a:pPr algn="l" fontAlgn="t"/>
                      <a:r>
                        <a:rPr lang="en-US" dirty="0">
                          <a:solidFill>
                            <a:schemeClr val="tx1"/>
                          </a:solidFill>
                        </a:rPr>
                        <a:t>Cement (component 1)(kg in a m^3 mixture)</a:t>
                      </a:r>
                    </a:p>
                  </a:txBody>
                  <a:tcPr marL="7620" marR="7620" marT="7620" marB="0"/>
                </a:tc>
                <a:tc>
                  <a:txBody>
                    <a:bodyPr/>
                    <a:lstStyle/>
                    <a:p>
                      <a:pPr algn="l" fontAlgn="t"/>
                      <a:r>
                        <a:rPr lang="en-US" dirty="0">
                          <a:solidFill>
                            <a:schemeClr val="tx1"/>
                          </a:solidFill>
                        </a:rPr>
                        <a:t>Blast Furnace Slag (component 2)(kg in a m^3 mixture)</a:t>
                      </a:r>
                    </a:p>
                  </a:txBody>
                  <a:tcPr marL="7620" marR="7620" marT="7620" marB="0"/>
                </a:tc>
                <a:tc>
                  <a:txBody>
                    <a:bodyPr/>
                    <a:lstStyle/>
                    <a:p>
                      <a:pPr algn="l" fontAlgn="t"/>
                      <a:r>
                        <a:rPr lang="en-US" dirty="0">
                          <a:solidFill>
                            <a:schemeClr val="tx1"/>
                          </a:solidFill>
                        </a:rPr>
                        <a:t>Fly Ash (component 3)(kg in a m^3 mixture)</a:t>
                      </a:r>
                    </a:p>
                  </a:txBody>
                  <a:tcPr marL="7620" marR="7620" marT="7620" marB="0"/>
                </a:tc>
                <a:tc>
                  <a:txBody>
                    <a:bodyPr/>
                    <a:lstStyle/>
                    <a:p>
                      <a:pPr algn="l" fontAlgn="t"/>
                      <a:r>
                        <a:rPr lang="en-US" dirty="0">
                          <a:solidFill>
                            <a:schemeClr val="tx1"/>
                          </a:solidFill>
                        </a:rPr>
                        <a:t>Water  (component 4)(kg in a m^3 mixture)</a:t>
                      </a:r>
                    </a:p>
                  </a:txBody>
                  <a:tcPr marL="7620" marR="7620" marT="7620" marB="0"/>
                </a:tc>
                <a:tc>
                  <a:txBody>
                    <a:bodyPr/>
                    <a:lstStyle/>
                    <a:p>
                      <a:pPr algn="l" fontAlgn="t"/>
                      <a:r>
                        <a:rPr lang="it-IT" dirty="0">
                          <a:solidFill>
                            <a:schemeClr val="tx1"/>
                          </a:solidFill>
                        </a:rPr>
                        <a:t>Superplasticizer (component 5)(kg in a m^3 mixture)</a:t>
                      </a:r>
                    </a:p>
                  </a:txBody>
                  <a:tcPr marL="7620" marR="7620" marT="7620" marB="0"/>
                </a:tc>
                <a:tc>
                  <a:txBody>
                    <a:bodyPr/>
                    <a:lstStyle/>
                    <a:p>
                      <a:pPr algn="l" fontAlgn="t"/>
                      <a:r>
                        <a:rPr lang="it-IT" dirty="0">
                          <a:solidFill>
                            <a:schemeClr val="tx1"/>
                          </a:solidFill>
                        </a:rPr>
                        <a:t>Coarse Aggregate  (component 6)(kg in a m^3 mixture)</a:t>
                      </a:r>
                    </a:p>
                  </a:txBody>
                  <a:tcPr marL="7620" marR="7620" marT="7620" marB="0"/>
                </a:tc>
                <a:tc>
                  <a:txBody>
                    <a:bodyPr/>
                    <a:lstStyle/>
                    <a:p>
                      <a:pPr algn="l" fontAlgn="t"/>
                      <a:r>
                        <a:rPr lang="it-IT" dirty="0">
                          <a:solidFill>
                            <a:schemeClr val="tx1"/>
                          </a:solidFill>
                        </a:rPr>
                        <a:t>Fine Aggregate (component 7)(kg in a m^3 mixture)</a:t>
                      </a:r>
                    </a:p>
                  </a:txBody>
                  <a:tcPr marL="7620" marR="7620" marT="7620" marB="0"/>
                </a:tc>
                <a:tc>
                  <a:txBody>
                    <a:bodyPr/>
                    <a:lstStyle/>
                    <a:p>
                      <a:pPr algn="l" fontAlgn="t"/>
                      <a:r>
                        <a:rPr lang="en-US" dirty="0">
                          <a:solidFill>
                            <a:schemeClr val="tx1"/>
                          </a:solidFill>
                        </a:rPr>
                        <a:t>Age (day)</a:t>
                      </a:r>
                    </a:p>
                  </a:txBody>
                  <a:tcPr marL="7620" marR="7620" marT="7620" marB="0"/>
                </a:tc>
                <a:tc>
                  <a:txBody>
                    <a:bodyPr/>
                    <a:lstStyle/>
                    <a:p>
                      <a:pPr algn="l" fontAlgn="t"/>
                      <a:r>
                        <a:rPr lang="it-IT" dirty="0">
                          <a:solidFill>
                            <a:schemeClr val="tx1"/>
                          </a:solidFill>
                        </a:rPr>
                        <a:t>Concrete compressive strength(MPa, megapascals) </a:t>
                      </a:r>
                    </a:p>
                  </a:txBody>
                  <a:tcPr marL="7620" marR="7620" marT="7620" marB="0"/>
                </a:tc>
                <a:extLst>
                  <a:ext uri="{0D108BD9-81ED-4DB2-BD59-A6C34878D82A}">
                    <a16:rowId xmlns:a16="http://schemas.microsoft.com/office/drawing/2014/main" val="3541772763"/>
                  </a:ext>
                </a:extLst>
              </a:tr>
              <a:tr h="370840">
                <a:tc>
                  <a:txBody>
                    <a:bodyPr/>
                    <a:lstStyle/>
                    <a:p>
                      <a:pPr algn="r" fontAlgn="ctr"/>
                      <a:r>
                        <a:rPr lang="en-US"/>
                        <a:t>540.0 </a:t>
                      </a:r>
                    </a:p>
                  </a:txBody>
                  <a:tcPr marL="7620" marR="7620" marT="7620" marB="0" anchor="ctr"/>
                </a:tc>
                <a:tc>
                  <a:txBody>
                    <a:bodyPr/>
                    <a:lstStyle/>
                    <a:p>
                      <a:pPr algn="r" fontAlgn="ctr"/>
                      <a:r>
                        <a:rPr lang="en-US"/>
                        <a:t>0.0 </a:t>
                      </a:r>
                    </a:p>
                  </a:txBody>
                  <a:tcPr marL="7620" marR="7620" marT="7620" marB="0" anchor="ctr"/>
                </a:tc>
                <a:tc>
                  <a:txBody>
                    <a:bodyPr/>
                    <a:lstStyle/>
                    <a:p>
                      <a:pPr algn="r" fontAlgn="ctr"/>
                      <a:r>
                        <a:rPr lang="en-US"/>
                        <a:t>0.0 </a:t>
                      </a:r>
                    </a:p>
                  </a:txBody>
                  <a:tcPr marL="7620" marR="7620" marT="7620" marB="0" anchor="ctr"/>
                </a:tc>
                <a:tc>
                  <a:txBody>
                    <a:bodyPr/>
                    <a:lstStyle/>
                    <a:p>
                      <a:pPr algn="r" fontAlgn="ctr"/>
                      <a:r>
                        <a:rPr lang="en-US"/>
                        <a:t>162.0 </a:t>
                      </a:r>
                    </a:p>
                  </a:txBody>
                  <a:tcPr marL="7620" marR="7620" marT="7620" marB="0" anchor="ctr"/>
                </a:tc>
                <a:tc>
                  <a:txBody>
                    <a:bodyPr/>
                    <a:lstStyle/>
                    <a:p>
                      <a:pPr algn="r" fontAlgn="ctr"/>
                      <a:r>
                        <a:rPr lang="en-US"/>
                        <a:t>2.5 </a:t>
                      </a:r>
                    </a:p>
                  </a:txBody>
                  <a:tcPr marL="7620" marR="7620" marT="7620" marB="0" anchor="ctr"/>
                </a:tc>
                <a:tc>
                  <a:txBody>
                    <a:bodyPr/>
                    <a:lstStyle/>
                    <a:p>
                      <a:pPr algn="r" fontAlgn="ctr"/>
                      <a:r>
                        <a:rPr lang="en-US"/>
                        <a:t>1040.0 </a:t>
                      </a:r>
                    </a:p>
                  </a:txBody>
                  <a:tcPr marL="7620" marR="7620" marT="7620" marB="0" anchor="ctr"/>
                </a:tc>
                <a:tc>
                  <a:txBody>
                    <a:bodyPr/>
                    <a:lstStyle/>
                    <a:p>
                      <a:pPr algn="r" fontAlgn="ctr"/>
                      <a:r>
                        <a:rPr lang="en-US"/>
                        <a:t>676.0 </a:t>
                      </a:r>
                    </a:p>
                  </a:txBody>
                  <a:tcPr marL="7620" marR="7620" marT="7620" marB="0" anchor="ctr"/>
                </a:tc>
                <a:tc>
                  <a:txBody>
                    <a:bodyPr/>
                    <a:lstStyle/>
                    <a:p>
                      <a:pPr algn="r" fontAlgn="ctr"/>
                      <a:r>
                        <a:rPr lang="en-US"/>
                        <a:t>28 </a:t>
                      </a:r>
                    </a:p>
                  </a:txBody>
                  <a:tcPr marL="7620" marR="7620" marT="7620" marB="0" anchor="ctr"/>
                </a:tc>
                <a:tc>
                  <a:txBody>
                    <a:bodyPr/>
                    <a:lstStyle/>
                    <a:p>
                      <a:pPr algn="r" fontAlgn="ctr"/>
                      <a:r>
                        <a:rPr lang="en-US"/>
                        <a:t>79.99 </a:t>
                      </a:r>
                    </a:p>
                  </a:txBody>
                  <a:tcPr marL="7620" marR="7620" marT="7620" marB="0" anchor="ctr"/>
                </a:tc>
                <a:extLst>
                  <a:ext uri="{0D108BD9-81ED-4DB2-BD59-A6C34878D82A}">
                    <a16:rowId xmlns:a16="http://schemas.microsoft.com/office/drawing/2014/main" val="942278784"/>
                  </a:ext>
                </a:extLst>
              </a:tr>
              <a:tr h="370840">
                <a:tc>
                  <a:txBody>
                    <a:bodyPr/>
                    <a:lstStyle/>
                    <a:p>
                      <a:pPr algn="r" fontAlgn="ctr"/>
                      <a:r>
                        <a:rPr lang="en-US"/>
                        <a:t>540.0 </a:t>
                      </a:r>
                    </a:p>
                  </a:txBody>
                  <a:tcPr marL="7620" marR="7620" marT="7620" marB="0" anchor="ctr"/>
                </a:tc>
                <a:tc>
                  <a:txBody>
                    <a:bodyPr/>
                    <a:lstStyle/>
                    <a:p>
                      <a:pPr algn="r" fontAlgn="ctr"/>
                      <a:r>
                        <a:rPr lang="en-US"/>
                        <a:t>0.0 </a:t>
                      </a:r>
                    </a:p>
                  </a:txBody>
                  <a:tcPr marL="7620" marR="7620" marT="7620" marB="0" anchor="ctr"/>
                </a:tc>
                <a:tc>
                  <a:txBody>
                    <a:bodyPr/>
                    <a:lstStyle/>
                    <a:p>
                      <a:pPr algn="r" fontAlgn="ctr"/>
                      <a:r>
                        <a:rPr lang="en-US"/>
                        <a:t>0.0 </a:t>
                      </a:r>
                    </a:p>
                  </a:txBody>
                  <a:tcPr marL="7620" marR="7620" marT="7620" marB="0" anchor="ctr"/>
                </a:tc>
                <a:tc>
                  <a:txBody>
                    <a:bodyPr/>
                    <a:lstStyle/>
                    <a:p>
                      <a:pPr algn="r" fontAlgn="ctr"/>
                      <a:r>
                        <a:rPr lang="en-US"/>
                        <a:t>162.0 </a:t>
                      </a:r>
                    </a:p>
                  </a:txBody>
                  <a:tcPr marL="7620" marR="7620" marT="7620" marB="0" anchor="ctr"/>
                </a:tc>
                <a:tc>
                  <a:txBody>
                    <a:bodyPr/>
                    <a:lstStyle/>
                    <a:p>
                      <a:pPr algn="r" fontAlgn="ctr"/>
                      <a:r>
                        <a:rPr lang="en-US"/>
                        <a:t>2.5 </a:t>
                      </a:r>
                    </a:p>
                  </a:txBody>
                  <a:tcPr marL="7620" marR="7620" marT="7620" marB="0" anchor="ctr"/>
                </a:tc>
                <a:tc>
                  <a:txBody>
                    <a:bodyPr/>
                    <a:lstStyle/>
                    <a:p>
                      <a:pPr algn="r" fontAlgn="ctr"/>
                      <a:r>
                        <a:rPr lang="en-US"/>
                        <a:t>1055.0 </a:t>
                      </a:r>
                    </a:p>
                  </a:txBody>
                  <a:tcPr marL="7620" marR="7620" marT="7620" marB="0" anchor="ctr"/>
                </a:tc>
                <a:tc>
                  <a:txBody>
                    <a:bodyPr/>
                    <a:lstStyle/>
                    <a:p>
                      <a:pPr algn="r" fontAlgn="ctr"/>
                      <a:r>
                        <a:rPr lang="en-US"/>
                        <a:t>676.0 </a:t>
                      </a:r>
                    </a:p>
                  </a:txBody>
                  <a:tcPr marL="7620" marR="7620" marT="7620" marB="0" anchor="ctr"/>
                </a:tc>
                <a:tc>
                  <a:txBody>
                    <a:bodyPr/>
                    <a:lstStyle/>
                    <a:p>
                      <a:pPr algn="r" fontAlgn="ctr"/>
                      <a:r>
                        <a:rPr lang="en-US"/>
                        <a:t>28 </a:t>
                      </a:r>
                    </a:p>
                  </a:txBody>
                  <a:tcPr marL="7620" marR="7620" marT="7620" marB="0" anchor="ctr"/>
                </a:tc>
                <a:tc>
                  <a:txBody>
                    <a:bodyPr/>
                    <a:lstStyle/>
                    <a:p>
                      <a:pPr algn="r" fontAlgn="ctr"/>
                      <a:r>
                        <a:rPr lang="en-US"/>
                        <a:t>61.89 </a:t>
                      </a:r>
                    </a:p>
                  </a:txBody>
                  <a:tcPr marL="7620" marR="7620" marT="7620" marB="0" anchor="ctr"/>
                </a:tc>
                <a:extLst>
                  <a:ext uri="{0D108BD9-81ED-4DB2-BD59-A6C34878D82A}">
                    <a16:rowId xmlns:a16="http://schemas.microsoft.com/office/drawing/2014/main" val="334460564"/>
                  </a:ext>
                </a:extLst>
              </a:tr>
              <a:tr h="370840">
                <a:tc>
                  <a:txBody>
                    <a:bodyPr/>
                    <a:lstStyle/>
                    <a:p>
                      <a:pPr algn="r" fontAlgn="ctr"/>
                      <a:r>
                        <a:rPr lang="en-US"/>
                        <a:t>332.5 </a:t>
                      </a:r>
                    </a:p>
                  </a:txBody>
                  <a:tcPr marL="7620" marR="7620" marT="7620" marB="0" anchor="ctr"/>
                </a:tc>
                <a:tc>
                  <a:txBody>
                    <a:bodyPr/>
                    <a:lstStyle/>
                    <a:p>
                      <a:pPr algn="r" fontAlgn="ctr"/>
                      <a:r>
                        <a:rPr lang="en-US"/>
                        <a:t>142.5 </a:t>
                      </a:r>
                    </a:p>
                  </a:txBody>
                  <a:tcPr marL="7620" marR="7620" marT="7620" marB="0" anchor="ctr"/>
                </a:tc>
                <a:tc>
                  <a:txBody>
                    <a:bodyPr/>
                    <a:lstStyle/>
                    <a:p>
                      <a:pPr algn="r" fontAlgn="ctr"/>
                      <a:r>
                        <a:rPr lang="en-US"/>
                        <a:t>0.0 </a:t>
                      </a:r>
                    </a:p>
                  </a:txBody>
                  <a:tcPr marL="7620" marR="7620" marT="7620" marB="0" anchor="ctr"/>
                </a:tc>
                <a:tc>
                  <a:txBody>
                    <a:bodyPr/>
                    <a:lstStyle/>
                    <a:p>
                      <a:pPr algn="r" fontAlgn="ctr"/>
                      <a:r>
                        <a:rPr lang="en-US"/>
                        <a:t>228.0 </a:t>
                      </a:r>
                    </a:p>
                  </a:txBody>
                  <a:tcPr marL="7620" marR="7620" marT="7620" marB="0" anchor="ctr"/>
                </a:tc>
                <a:tc>
                  <a:txBody>
                    <a:bodyPr/>
                    <a:lstStyle/>
                    <a:p>
                      <a:pPr algn="r" fontAlgn="ctr"/>
                      <a:r>
                        <a:rPr lang="en-US"/>
                        <a:t>0.0 </a:t>
                      </a:r>
                    </a:p>
                  </a:txBody>
                  <a:tcPr marL="7620" marR="7620" marT="7620" marB="0" anchor="ctr"/>
                </a:tc>
                <a:tc>
                  <a:txBody>
                    <a:bodyPr/>
                    <a:lstStyle/>
                    <a:p>
                      <a:pPr algn="r" fontAlgn="ctr"/>
                      <a:r>
                        <a:rPr lang="en-US"/>
                        <a:t>932.0 </a:t>
                      </a:r>
                    </a:p>
                  </a:txBody>
                  <a:tcPr marL="7620" marR="7620" marT="7620" marB="0" anchor="ctr"/>
                </a:tc>
                <a:tc>
                  <a:txBody>
                    <a:bodyPr/>
                    <a:lstStyle/>
                    <a:p>
                      <a:pPr algn="r" fontAlgn="ctr"/>
                      <a:r>
                        <a:rPr lang="en-US"/>
                        <a:t>594.0 </a:t>
                      </a:r>
                    </a:p>
                  </a:txBody>
                  <a:tcPr marL="7620" marR="7620" marT="7620" marB="0" anchor="ctr"/>
                </a:tc>
                <a:tc>
                  <a:txBody>
                    <a:bodyPr/>
                    <a:lstStyle/>
                    <a:p>
                      <a:pPr algn="r" fontAlgn="ctr"/>
                      <a:r>
                        <a:rPr lang="en-US"/>
                        <a:t>270 </a:t>
                      </a:r>
                    </a:p>
                  </a:txBody>
                  <a:tcPr marL="7620" marR="7620" marT="7620" marB="0" anchor="ctr"/>
                </a:tc>
                <a:tc>
                  <a:txBody>
                    <a:bodyPr/>
                    <a:lstStyle/>
                    <a:p>
                      <a:pPr algn="r" fontAlgn="ctr"/>
                      <a:r>
                        <a:rPr lang="en-US"/>
                        <a:t>40.27 </a:t>
                      </a:r>
                    </a:p>
                  </a:txBody>
                  <a:tcPr marL="7620" marR="7620" marT="7620" marB="0" anchor="ctr"/>
                </a:tc>
                <a:extLst>
                  <a:ext uri="{0D108BD9-81ED-4DB2-BD59-A6C34878D82A}">
                    <a16:rowId xmlns:a16="http://schemas.microsoft.com/office/drawing/2014/main" val="3398346553"/>
                  </a:ext>
                </a:extLst>
              </a:tr>
              <a:tr h="370840">
                <a:tc>
                  <a:txBody>
                    <a:bodyPr/>
                    <a:lstStyle/>
                    <a:p>
                      <a:pPr algn="r" fontAlgn="ctr"/>
                      <a:r>
                        <a:rPr lang="en-US"/>
                        <a:t>332.5 </a:t>
                      </a:r>
                    </a:p>
                  </a:txBody>
                  <a:tcPr marL="7620" marR="7620" marT="7620" marB="0" anchor="ctr"/>
                </a:tc>
                <a:tc>
                  <a:txBody>
                    <a:bodyPr/>
                    <a:lstStyle/>
                    <a:p>
                      <a:pPr algn="r" fontAlgn="ctr"/>
                      <a:r>
                        <a:rPr lang="en-US"/>
                        <a:t>142.5 </a:t>
                      </a:r>
                    </a:p>
                  </a:txBody>
                  <a:tcPr marL="7620" marR="7620" marT="7620" marB="0" anchor="ctr"/>
                </a:tc>
                <a:tc>
                  <a:txBody>
                    <a:bodyPr/>
                    <a:lstStyle/>
                    <a:p>
                      <a:pPr algn="r" fontAlgn="ctr"/>
                      <a:r>
                        <a:rPr lang="en-US"/>
                        <a:t>0.0 </a:t>
                      </a:r>
                    </a:p>
                  </a:txBody>
                  <a:tcPr marL="7620" marR="7620" marT="7620" marB="0" anchor="ctr"/>
                </a:tc>
                <a:tc>
                  <a:txBody>
                    <a:bodyPr/>
                    <a:lstStyle/>
                    <a:p>
                      <a:pPr algn="r" fontAlgn="ctr"/>
                      <a:r>
                        <a:rPr lang="en-US"/>
                        <a:t>228.0 </a:t>
                      </a:r>
                    </a:p>
                  </a:txBody>
                  <a:tcPr marL="7620" marR="7620" marT="7620" marB="0" anchor="ctr"/>
                </a:tc>
                <a:tc>
                  <a:txBody>
                    <a:bodyPr/>
                    <a:lstStyle/>
                    <a:p>
                      <a:pPr algn="r" fontAlgn="ctr"/>
                      <a:r>
                        <a:rPr lang="en-US"/>
                        <a:t>0.0 </a:t>
                      </a:r>
                    </a:p>
                  </a:txBody>
                  <a:tcPr marL="7620" marR="7620" marT="7620" marB="0" anchor="ctr"/>
                </a:tc>
                <a:tc>
                  <a:txBody>
                    <a:bodyPr/>
                    <a:lstStyle/>
                    <a:p>
                      <a:pPr algn="r" fontAlgn="ctr"/>
                      <a:r>
                        <a:rPr lang="en-US"/>
                        <a:t>932.0 </a:t>
                      </a:r>
                    </a:p>
                  </a:txBody>
                  <a:tcPr marL="7620" marR="7620" marT="7620" marB="0" anchor="ctr"/>
                </a:tc>
                <a:tc>
                  <a:txBody>
                    <a:bodyPr/>
                    <a:lstStyle/>
                    <a:p>
                      <a:pPr algn="r" fontAlgn="ctr"/>
                      <a:r>
                        <a:rPr lang="en-US"/>
                        <a:t>594.0 </a:t>
                      </a:r>
                    </a:p>
                  </a:txBody>
                  <a:tcPr marL="7620" marR="7620" marT="7620" marB="0" anchor="ctr"/>
                </a:tc>
                <a:tc>
                  <a:txBody>
                    <a:bodyPr/>
                    <a:lstStyle/>
                    <a:p>
                      <a:pPr algn="r" fontAlgn="ctr"/>
                      <a:r>
                        <a:rPr lang="en-US"/>
                        <a:t>365 </a:t>
                      </a:r>
                    </a:p>
                  </a:txBody>
                  <a:tcPr marL="7620" marR="7620" marT="7620" marB="0" anchor="ctr"/>
                </a:tc>
                <a:tc>
                  <a:txBody>
                    <a:bodyPr/>
                    <a:lstStyle/>
                    <a:p>
                      <a:pPr algn="r" fontAlgn="ctr"/>
                      <a:r>
                        <a:rPr lang="en-US"/>
                        <a:t>41.05 </a:t>
                      </a:r>
                    </a:p>
                  </a:txBody>
                  <a:tcPr marL="7620" marR="7620" marT="7620" marB="0" anchor="ctr"/>
                </a:tc>
                <a:extLst>
                  <a:ext uri="{0D108BD9-81ED-4DB2-BD59-A6C34878D82A}">
                    <a16:rowId xmlns:a16="http://schemas.microsoft.com/office/drawing/2014/main" val="702682349"/>
                  </a:ext>
                </a:extLst>
              </a:tr>
              <a:tr h="370840">
                <a:tc>
                  <a:txBody>
                    <a:bodyPr/>
                    <a:lstStyle/>
                    <a:p>
                      <a:pPr algn="r" fontAlgn="ctr"/>
                      <a:r>
                        <a:rPr lang="en-US"/>
                        <a:t>198.6 </a:t>
                      </a:r>
                    </a:p>
                  </a:txBody>
                  <a:tcPr marL="7620" marR="7620" marT="7620" marB="0" anchor="ctr"/>
                </a:tc>
                <a:tc>
                  <a:txBody>
                    <a:bodyPr/>
                    <a:lstStyle/>
                    <a:p>
                      <a:pPr algn="r" fontAlgn="ctr"/>
                      <a:r>
                        <a:rPr lang="en-US"/>
                        <a:t>132.4 </a:t>
                      </a:r>
                    </a:p>
                  </a:txBody>
                  <a:tcPr marL="7620" marR="7620" marT="7620" marB="0" anchor="ctr"/>
                </a:tc>
                <a:tc>
                  <a:txBody>
                    <a:bodyPr/>
                    <a:lstStyle/>
                    <a:p>
                      <a:pPr algn="r" fontAlgn="ctr"/>
                      <a:r>
                        <a:rPr lang="en-US"/>
                        <a:t>0.0 </a:t>
                      </a:r>
                    </a:p>
                  </a:txBody>
                  <a:tcPr marL="7620" marR="7620" marT="7620" marB="0" anchor="ctr"/>
                </a:tc>
                <a:tc>
                  <a:txBody>
                    <a:bodyPr/>
                    <a:lstStyle/>
                    <a:p>
                      <a:pPr algn="r" fontAlgn="ctr"/>
                      <a:r>
                        <a:rPr lang="en-US"/>
                        <a:t>192.0 </a:t>
                      </a:r>
                    </a:p>
                  </a:txBody>
                  <a:tcPr marL="7620" marR="7620" marT="7620" marB="0" anchor="ctr"/>
                </a:tc>
                <a:tc>
                  <a:txBody>
                    <a:bodyPr/>
                    <a:lstStyle/>
                    <a:p>
                      <a:pPr algn="r" fontAlgn="ctr"/>
                      <a:r>
                        <a:rPr lang="en-US"/>
                        <a:t>0.0 </a:t>
                      </a:r>
                    </a:p>
                  </a:txBody>
                  <a:tcPr marL="7620" marR="7620" marT="7620" marB="0" anchor="ctr"/>
                </a:tc>
                <a:tc>
                  <a:txBody>
                    <a:bodyPr/>
                    <a:lstStyle/>
                    <a:p>
                      <a:pPr algn="r" fontAlgn="ctr"/>
                      <a:r>
                        <a:rPr lang="en-US"/>
                        <a:t>978.4 </a:t>
                      </a:r>
                    </a:p>
                  </a:txBody>
                  <a:tcPr marL="7620" marR="7620" marT="7620" marB="0" anchor="ctr"/>
                </a:tc>
                <a:tc>
                  <a:txBody>
                    <a:bodyPr/>
                    <a:lstStyle/>
                    <a:p>
                      <a:pPr algn="r" fontAlgn="ctr"/>
                      <a:r>
                        <a:rPr lang="en-US"/>
                        <a:t>825.5 </a:t>
                      </a:r>
                    </a:p>
                  </a:txBody>
                  <a:tcPr marL="7620" marR="7620" marT="7620" marB="0" anchor="ctr"/>
                </a:tc>
                <a:tc>
                  <a:txBody>
                    <a:bodyPr/>
                    <a:lstStyle/>
                    <a:p>
                      <a:pPr algn="r" fontAlgn="ctr"/>
                      <a:r>
                        <a:rPr lang="en-US"/>
                        <a:t>360 </a:t>
                      </a:r>
                    </a:p>
                  </a:txBody>
                  <a:tcPr marL="7620" marR="7620" marT="7620" marB="0" anchor="ctr"/>
                </a:tc>
                <a:tc>
                  <a:txBody>
                    <a:bodyPr/>
                    <a:lstStyle/>
                    <a:p>
                      <a:pPr algn="r" fontAlgn="ctr"/>
                      <a:r>
                        <a:rPr lang="en-US" dirty="0"/>
                        <a:t>44.30 </a:t>
                      </a:r>
                    </a:p>
                  </a:txBody>
                  <a:tcPr marL="7620" marR="7620" marT="7620" marB="0" anchor="ctr"/>
                </a:tc>
                <a:extLst>
                  <a:ext uri="{0D108BD9-81ED-4DB2-BD59-A6C34878D82A}">
                    <a16:rowId xmlns:a16="http://schemas.microsoft.com/office/drawing/2014/main" val="3939840699"/>
                  </a:ext>
                </a:extLst>
              </a:tr>
            </a:tbl>
          </a:graphicData>
        </a:graphic>
      </p:graphicFrame>
    </p:spTree>
    <p:extLst>
      <p:ext uri="{BB962C8B-B14F-4D97-AF65-F5344CB8AC3E}">
        <p14:creationId xmlns:p14="http://schemas.microsoft.com/office/powerpoint/2010/main" val="283561328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0412-2E57-48EB-9397-5B6CA9527DC3}"/>
              </a:ext>
            </a:extLst>
          </p:cNvPr>
          <p:cNvSpPr>
            <a:spLocks noGrp="1"/>
          </p:cNvSpPr>
          <p:nvPr>
            <p:ph type="title"/>
          </p:nvPr>
        </p:nvSpPr>
        <p:spPr/>
        <p:txBody>
          <a:bodyPr/>
          <a:lstStyle/>
          <a:p>
            <a:r>
              <a:rPr lang="en-US" dirty="0"/>
              <a:t>DATASET</a:t>
            </a:r>
          </a:p>
        </p:txBody>
      </p:sp>
      <p:pic>
        <p:nvPicPr>
          <p:cNvPr id="9" name="Content Placeholder 8">
            <a:extLst>
              <a:ext uri="{FF2B5EF4-FFF2-40B4-BE49-F238E27FC236}">
                <a16:creationId xmlns:a16="http://schemas.microsoft.com/office/drawing/2014/main" id="{8C39E1C2-D03A-41CA-8535-C35A3EB0B638}"/>
              </a:ext>
            </a:extLst>
          </p:cNvPr>
          <p:cNvPicPr>
            <a:picLocks noGrp="1" noChangeAspect="1"/>
          </p:cNvPicPr>
          <p:nvPr>
            <p:ph idx="1"/>
          </p:nvPr>
        </p:nvPicPr>
        <p:blipFill>
          <a:blip r:embed="rId2"/>
          <a:stretch>
            <a:fillRect/>
          </a:stretch>
        </p:blipFill>
        <p:spPr>
          <a:xfrm>
            <a:off x="3080657" y="1600200"/>
            <a:ext cx="6030685" cy="3352800"/>
          </a:xfrm>
        </p:spPr>
      </p:pic>
      <p:sp>
        <p:nvSpPr>
          <p:cNvPr id="7" name="Content Placeholder 6">
            <a:extLst>
              <a:ext uri="{FF2B5EF4-FFF2-40B4-BE49-F238E27FC236}">
                <a16:creationId xmlns:a16="http://schemas.microsoft.com/office/drawing/2014/main" id="{4180DFDB-CBC9-4522-B539-16039FE7F390}"/>
              </a:ext>
            </a:extLst>
          </p:cNvPr>
          <p:cNvSpPr>
            <a:spLocks noGrp="1"/>
          </p:cNvSpPr>
          <p:nvPr>
            <p:ph idx="16"/>
          </p:nvPr>
        </p:nvSpPr>
        <p:spPr/>
        <p:txBody>
          <a:bodyPr/>
          <a:lstStyle/>
          <a:p>
            <a:r>
              <a:rPr lang="en-US" dirty="0" err="1"/>
              <a:t>Thực</a:t>
            </a:r>
            <a:r>
              <a:rPr lang="en-US" dirty="0"/>
              <a:t> </a:t>
            </a:r>
            <a:r>
              <a:rPr lang="en-US" dirty="0" err="1"/>
              <a:t>hiện</a:t>
            </a:r>
            <a:r>
              <a:rPr lang="en-US" dirty="0"/>
              <a:t> </a:t>
            </a:r>
            <a:r>
              <a:rPr lang="en-US" dirty="0" err="1"/>
              <a:t>đổi</a:t>
            </a:r>
            <a:r>
              <a:rPr lang="en-US" dirty="0"/>
              <a:t> </a:t>
            </a:r>
            <a:r>
              <a:rPr lang="en-US" dirty="0" err="1"/>
              <a:t>tên</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để</a:t>
            </a:r>
            <a:r>
              <a:rPr lang="en-US" dirty="0"/>
              <a:t> </a:t>
            </a:r>
            <a:r>
              <a:rPr lang="en-US" dirty="0" err="1"/>
              <a:t>tiện</a:t>
            </a:r>
            <a:r>
              <a:rPr lang="en-US" dirty="0"/>
              <a:t> </a:t>
            </a:r>
            <a:r>
              <a:rPr lang="en-US" dirty="0" err="1"/>
              <a:t>cho</a:t>
            </a:r>
            <a:r>
              <a:rPr lang="en-US" dirty="0"/>
              <a:t> </a:t>
            </a:r>
            <a:r>
              <a:rPr lang="en-US" dirty="0" err="1"/>
              <a:t>thống</a:t>
            </a:r>
            <a:r>
              <a:rPr lang="en-US" dirty="0"/>
              <a:t> </a:t>
            </a:r>
            <a:r>
              <a:rPr lang="en-US" dirty="0" err="1"/>
              <a:t>kê</a:t>
            </a:r>
            <a:r>
              <a:rPr lang="en-US" dirty="0"/>
              <a:t> </a:t>
            </a:r>
            <a:r>
              <a:rPr lang="en-US" dirty="0" err="1"/>
              <a:t>trên</a:t>
            </a:r>
            <a:r>
              <a:rPr lang="en-US" dirty="0"/>
              <a:t> R.</a:t>
            </a:r>
          </a:p>
        </p:txBody>
      </p:sp>
    </p:spTree>
    <p:extLst>
      <p:ext uri="{BB962C8B-B14F-4D97-AF65-F5344CB8AC3E}">
        <p14:creationId xmlns:p14="http://schemas.microsoft.com/office/powerpoint/2010/main" val="133923608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68E065-7364-41B5-B179-B718FFAB710A}"/>
              </a:ext>
            </a:extLst>
          </p:cNvPr>
          <p:cNvSpPr>
            <a:spLocks noGrp="1"/>
          </p:cNvSpPr>
          <p:nvPr>
            <p:ph type="title"/>
          </p:nvPr>
        </p:nvSpPr>
        <p:spPr/>
        <p:txBody>
          <a:bodyPr/>
          <a:lstStyle/>
          <a:p>
            <a:r>
              <a:rPr lang="en-US" dirty="0" err="1"/>
              <a:t>phÂN</a:t>
            </a:r>
            <a:r>
              <a:rPr lang="en-US" dirty="0"/>
              <a:t> TÍCH TRỰC QUAN</a:t>
            </a:r>
          </a:p>
        </p:txBody>
      </p:sp>
      <p:sp>
        <p:nvSpPr>
          <p:cNvPr id="5" name="Text Placeholder 4">
            <a:extLst>
              <a:ext uri="{FF2B5EF4-FFF2-40B4-BE49-F238E27FC236}">
                <a16:creationId xmlns:a16="http://schemas.microsoft.com/office/drawing/2014/main" id="{D819B7B3-8D14-4BC6-A40F-39D5F71F6F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961079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EFF74C-1A42-4E44-83BE-E513FE4E98A5}"/>
              </a:ext>
            </a:extLst>
          </p:cNvPr>
          <p:cNvSpPr>
            <a:spLocks noGrp="1"/>
          </p:cNvSpPr>
          <p:nvPr>
            <p:ph type="title"/>
          </p:nvPr>
        </p:nvSpPr>
        <p:spPr/>
        <p:txBody>
          <a:bodyPr/>
          <a:lstStyle/>
          <a:p>
            <a:r>
              <a:rPr lang="en-US" dirty="0"/>
              <a:t>PHÂN TÍCH TRỰC QUAN</a:t>
            </a:r>
          </a:p>
        </p:txBody>
      </p:sp>
      <p:sp>
        <p:nvSpPr>
          <p:cNvPr id="8" name="Content Placeholder 7">
            <a:extLst>
              <a:ext uri="{FF2B5EF4-FFF2-40B4-BE49-F238E27FC236}">
                <a16:creationId xmlns:a16="http://schemas.microsoft.com/office/drawing/2014/main" id="{03C2B986-426E-449D-8D9E-6CA1CA82CE35}"/>
              </a:ext>
            </a:extLst>
          </p:cNvPr>
          <p:cNvSpPr>
            <a:spLocks noGrp="1"/>
          </p:cNvSpPr>
          <p:nvPr>
            <p:ph idx="16"/>
          </p:nvPr>
        </p:nvSpPr>
        <p:spPr/>
        <p:txBody>
          <a:bodyPr/>
          <a:lstStyle/>
          <a:p>
            <a:r>
              <a:rPr lang="en-US" dirty="0" err="1"/>
              <a:t>Yếu</a:t>
            </a:r>
            <a:r>
              <a:rPr lang="en-US" dirty="0"/>
              <a:t> tố Cement</a:t>
            </a:r>
          </a:p>
        </p:txBody>
      </p:sp>
      <p:pic>
        <p:nvPicPr>
          <p:cNvPr id="10" name="Content Placeholder 9" descr="Chart, histogram&#10;&#10;Description automatically generated">
            <a:extLst>
              <a:ext uri="{FF2B5EF4-FFF2-40B4-BE49-F238E27FC236}">
                <a16:creationId xmlns:a16="http://schemas.microsoft.com/office/drawing/2014/main" id="{C6C71664-767E-41B9-B75F-D9C8E370251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96866" y="1919033"/>
            <a:ext cx="2810267" cy="3648584"/>
          </a:xfrm>
        </p:spPr>
      </p:pic>
      <p:pic>
        <p:nvPicPr>
          <p:cNvPr id="12" name="Content Placeholder 11" descr="Chart, histogram&#10;&#10;Description automatically generated">
            <a:extLst>
              <a:ext uri="{FF2B5EF4-FFF2-40B4-BE49-F238E27FC236}">
                <a16:creationId xmlns:a16="http://schemas.microsoft.com/office/drawing/2014/main" id="{0CE20959-21D6-4EE6-96A5-62A05DC657F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839330"/>
            <a:ext cx="5384800" cy="3807991"/>
          </a:xfrm>
        </p:spPr>
      </p:pic>
    </p:spTree>
    <p:extLst>
      <p:ext uri="{BB962C8B-B14F-4D97-AF65-F5344CB8AC3E}">
        <p14:creationId xmlns:p14="http://schemas.microsoft.com/office/powerpoint/2010/main" val="414526678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1272F5-F97B-4830-9CE6-AE8463E0596D}"/>
              </a:ext>
            </a:extLst>
          </p:cNvPr>
          <p:cNvSpPr>
            <a:spLocks noGrp="1"/>
          </p:cNvSpPr>
          <p:nvPr>
            <p:ph type="title"/>
          </p:nvPr>
        </p:nvSpPr>
        <p:spPr/>
        <p:txBody>
          <a:bodyPr/>
          <a:lstStyle/>
          <a:p>
            <a:r>
              <a:rPr lang="en-US" dirty="0"/>
              <a:t>GIỚI THIỆU ĐỒ ÁN</a:t>
            </a:r>
          </a:p>
        </p:txBody>
      </p:sp>
      <p:sp>
        <p:nvSpPr>
          <p:cNvPr id="5" name="Text Placeholder 4">
            <a:extLst>
              <a:ext uri="{FF2B5EF4-FFF2-40B4-BE49-F238E27FC236}">
                <a16:creationId xmlns:a16="http://schemas.microsoft.com/office/drawing/2014/main" id="{BABE3044-0C4B-419E-8239-B9D92DA005C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914109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EFF74C-1A42-4E44-83BE-E513FE4E98A5}"/>
              </a:ext>
            </a:extLst>
          </p:cNvPr>
          <p:cNvSpPr>
            <a:spLocks noGrp="1"/>
          </p:cNvSpPr>
          <p:nvPr>
            <p:ph type="title"/>
          </p:nvPr>
        </p:nvSpPr>
        <p:spPr/>
        <p:txBody>
          <a:bodyPr/>
          <a:lstStyle/>
          <a:p>
            <a:r>
              <a:rPr lang="en-US" dirty="0"/>
              <a:t>PHÂN TÍCH TRỰC QUAN</a:t>
            </a:r>
          </a:p>
        </p:txBody>
      </p:sp>
      <p:sp>
        <p:nvSpPr>
          <p:cNvPr id="8" name="Content Placeholder 7">
            <a:extLst>
              <a:ext uri="{FF2B5EF4-FFF2-40B4-BE49-F238E27FC236}">
                <a16:creationId xmlns:a16="http://schemas.microsoft.com/office/drawing/2014/main" id="{03C2B986-426E-449D-8D9E-6CA1CA82CE35}"/>
              </a:ext>
            </a:extLst>
          </p:cNvPr>
          <p:cNvSpPr>
            <a:spLocks noGrp="1"/>
          </p:cNvSpPr>
          <p:nvPr>
            <p:ph idx="16"/>
          </p:nvPr>
        </p:nvSpPr>
        <p:spPr/>
        <p:txBody>
          <a:bodyPr/>
          <a:lstStyle/>
          <a:p>
            <a:r>
              <a:rPr lang="en-US" dirty="0" err="1"/>
              <a:t>Yếu</a:t>
            </a:r>
            <a:r>
              <a:rPr lang="en-US" dirty="0"/>
              <a:t> tố Blast Furnace Slag (</a:t>
            </a:r>
            <a:r>
              <a:rPr lang="en-US" dirty="0" err="1"/>
              <a:t>xỉ</a:t>
            </a:r>
            <a:r>
              <a:rPr lang="en-US" dirty="0"/>
              <a:t> </a:t>
            </a:r>
            <a:r>
              <a:rPr lang="en-US" dirty="0" err="1"/>
              <a:t>lò</a:t>
            </a:r>
            <a:r>
              <a:rPr lang="en-US" dirty="0"/>
              <a:t> </a:t>
            </a:r>
            <a:r>
              <a:rPr lang="en-US" dirty="0" err="1"/>
              <a:t>cao</a:t>
            </a:r>
            <a:r>
              <a:rPr lang="en-US" dirty="0"/>
              <a:t> </a:t>
            </a:r>
            <a:r>
              <a:rPr lang="en-US" dirty="0" err="1"/>
              <a:t>nghiền</a:t>
            </a:r>
            <a:r>
              <a:rPr lang="en-US" dirty="0"/>
              <a:t> </a:t>
            </a:r>
            <a:r>
              <a:rPr lang="en-US" dirty="0" err="1"/>
              <a:t>mịn</a:t>
            </a:r>
            <a:r>
              <a:rPr lang="en-US" dirty="0"/>
              <a:t>).</a:t>
            </a:r>
          </a:p>
        </p:txBody>
      </p:sp>
      <p:pic>
        <p:nvPicPr>
          <p:cNvPr id="6" name="Content Placeholder 5" descr="Chart, histogram&#10;&#10;Description automatically generated">
            <a:extLst>
              <a:ext uri="{FF2B5EF4-FFF2-40B4-BE49-F238E27FC236}">
                <a16:creationId xmlns:a16="http://schemas.microsoft.com/office/drawing/2014/main" id="{65B90DDE-B3F4-4C29-A8D9-973B0EAA3C7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96866" y="1919033"/>
            <a:ext cx="2810267" cy="3648584"/>
          </a:xfrm>
        </p:spPr>
      </p:pic>
      <p:pic>
        <p:nvPicPr>
          <p:cNvPr id="9" name="Content Placeholder 8" descr="Chart, line chart&#10;&#10;Description automatically generated">
            <a:extLst>
              <a:ext uri="{FF2B5EF4-FFF2-40B4-BE49-F238E27FC236}">
                <a16:creationId xmlns:a16="http://schemas.microsoft.com/office/drawing/2014/main" id="{97A2A759-2894-46DE-9C8B-E0D8BA6C8F9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97600" y="2269166"/>
            <a:ext cx="5384800" cy="2948318"/>
          </a:xfrm>
        </p:spPr>
      </p:pic>
    </p:spTree>
    <p:extLst>
      <p:ext uri="{BB962C8B-B14F-4D97-AF65-F5344CB8AC3E}">
        <p14:creationId xmlns:p14="http://schemas.microsoft.com/office/powerpoint/2010/main" val="365004708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EFF74C-1A42-4E44-83BE-E513FE4E98A5}"/>
              </a:ext>
            </a:extLst>
          </p:cNvPr>
          <p:cNvSpPr>
            <a:spLocks noGrp="1"/>
          </p:cNvSpPr>
          <p:nvPr>
            <p:ph type="title"/>
          </p:nvPr>
        </p:nvSpPr>
        <p:spPr/>
        <p:txBody>
          <a:bodyPr/>
          <a:lstStyle/>
          <a:p>
            <a:r>
              <a:rPr lang="en-US" dirty="0"/>
              <a:t>PHÂN TÍCH TRỰC QUAN</a:t>
            </a:r>
          </a:p>
        </p:txBody>
      </p:sp>
      <p:sp>
        <p:nvSpPr>
          <p:cNvPr id="8" name="Content Placeholder 7">
            <a:extLst>
              <a:ext uri="{FF2B5EF4-FFF2-40B4-BE49-F238E27FC236}">
                <a16:creationId xmlns:a16="http://schemas.microsoft.com/office/drawing/2014/main" id="{03C2B986-426E-449D-8D9E-6CA1CA82CE35}"/>
              </a:ext>
            </a:extLst>
          </p:cNvPr>
          <p:cNvSpPr>
            <a:spLocks noGrp="1"/>
          </p:cNvSpPr>
          <p:nvPr>
            <p:ph idx="16"/>
          </p:nvPr>
        </p:nvSpPr>
        <p:spPr/>
        <p:txBody>
          <a:bodyPr/>
          <a:lstStyle/>
          <a:p>
            <a:r>
              <a:rPr lang="en-US" dirty="0" err="1"/>
              <a:t>Yếu</a:t>
            </a:r>
            <a:r>
              <a:rPr lang="en-US" dirty="0"/>
              <a:t> tố Fly Ash (</a:t>
            </a:r>
            <a:r>
              <a:rPr lang="en-US" dirty="0" err="1"/>
              <a:t>Tro</a:t>
            </a:r>
            <a:r>
              <a:rPr lang="en-US" dirty="0"/>
              <a:t> bay).</a:t>
            </a:r>
          </a:p>
        </p:txBody>
      </p:sp>
      <p:pic>
        <p:nvPicPr>
          <p:cNvPr id="11" name="Content Placeholder 10" descr="Chart, line chart, histogram&#10;&#10;Description automatically generated">
            <a:extLst>
              <a:ext uri="{FF2B5EF4-FFF2-40B4-BE49-F238E27FC236}">
                <a16:creationId xmlns:a16="http://schemas.microsoft.com/office/drawing/2014/main" id="{2510B2A9-B64F-499F-90B1-D186EB3971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45287"/>
            <a:ext cx="5384800" cy="3596077"/>
          </a:xfrm>
        </p:spPr>
      </p:pic>
      <p:pic>
        <p:nvPicPr>
          <p:cNvPr id="13" name="Content Placeholder 12" descr="Chart&#10;&#10;Description automatically generated">
            <a:extLst>
              <a:ext uri="{FF2B5EF4-FFF2-40B4-BE49-F238E27FC236}">
                <a16:creationId xmlns:a16="http://schemas.microsoft.com/office/drawing/2014/main" id="{66A55ECE-3220-4493-A494-21B763BD1AB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09600" y="1945287"/>
            <a:ext cx="5384800" cy="3596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6530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EFF74C-1A42-4E44-83BE-E513FE4E98A5}"/>
              </a:ext>
            </a:extLst>
          </p:cNvPr>
          <p:cNvSpPr>
            <a:spLocks noGrp="1"/>
          </p:cNvSpPr>
          <p:nvPr>
            <p:ph type="title"/>
          </p:nvPr>
        </p:nvSpPr>
        <p:spPr/>
        <p:txBody>
          <a:bodyPr/>
          <a:lstStyle/>
          <a:p>
            <a:r>
              <a:rPr lang="en-US" dirty="0"/>
              <a:t>PHÂN TÍCH TRỰC QUAN</a:t>
            </a:r>
          </a:p>
        </p:txBody>
      </p:sp>
      <p:sp>
        <p:nvSpPr>
          <p:cNvPr id="8" name="Content Placeholder 7">
            <a:extLst>
              <a:ext uri="{FF2B5EF4-FFF2-40B4-BE49-F238E27FC236}">
                <a16:creationId xmlns:a16="http://schemas.microsoft.com/office/drawing/2014/main" id="{03C2B986-426E-449D-8D9E-6CA1CA82CE35}"/>
              </a:ext>
            </a:extLst>
          </p:cNvPr>
          <p:cNvSpPr>
            <a:spLocks noGrp="1"/>
          </p:cNvSpPr>
          <p:nvPr>
            <p:ph idx="16"/>
          </p:nvPr>
        </p:nvSpPr>
        <p:spPr/>
        <p:txBody>
          <a:bodyPr/>
          <a:lstStyle/>
          <a:p>
            <a:r>
              <a:rPr lang="en-US" dirty="0" err="1"/>
              <a:t>Yếu</a:t>
            </a:r>
            <a:r>
              <a:rPr lang="en-US" dirty="0"/>
              <a:t> tố Water </a:t>
            </a:r>
          </a:p>
        </p:txBody>
      </p:sp>
      <p:pic>
        <p:nvPicPr>
          <p:cNvPr id="6" name="Content Placeholder 5" descr="Chart, histogram&#10;&#10;Description automatically generated">
            <a:extLst>
              <a:ext uri="{FF2B5EF4-FFF2-40B4-BE49-F238E27FC236}">
                <a16:creationId xmlns:a16="http://schemas.microsoft.com/office/drawing/2014/main" id="{EAEC480C-7300-47EE-A828-D845F806D4A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1945287"/>
            <a:ext cx="5384800" cy="3596077"/>
          </a:xfrm>
        </p:spPr>
      </p:pic>
      <p:pic>
        <p:nvPicPr>
          <p:cNvPr id="9" name="Content Placeholder 8" descr="Chart, histogram&#10;&#10;Description automatically generated">
            <a:extLst>
              <a:ext uri="{FF2B5EF4-FFF2-40B4-BE49-F238E27FC236}">
                <a16:creationId xmlns:a16="http://schemas.microsoft.com/office/drawing/2014/main" id="{51532A80-EF29-4E44-A57D-FE643AF823D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945287"/>
            <a:ext cx="5384800" cy="3596077"/>
          </a:xfrm>
        </p:spPr>
      </p:pic>
    </p:spTree>
    <p:extLst>
      <p:ext uri="{BB962C8B-B14F-4D97-AF65-F5344CB8AC3E}">
        <p14:creationId xmlns:p14="http://schemas.microsoft.com/office/powerpoint/2010/main" val="61695147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EFF74C-1A42-4E44-83BE-E513FE4E98A5}"/>
              </a:ext>
            </a:extLst>
          </p:cNvPr>
          <p:cNvSpPr>
            <a:spLocks noGrp="1"/>
          </p:cNvSpPr>
          <p:nvPr>
            <p:ph type="title"/>
          </p:nvPr>
        </p:nvSpPr>
        <p:spPr/>
        <p:txBody>
          <a:bodyPr/>
          <a:lstStyle/>
          <a:p>
            <a:r>
              <a:rPr lang="en-US" dirty="0"/>
              <a:t>PHÂN TÍCH TRỰC QUAN</a:t>
            </a:r>
          </a:p>
        </p:txBody>
      </p:sp>
      <p:sp>
        <p:nvSpPr>
          <p:cNvPr id="8" name="Content Placeholder 7">
            <a:extLst>
              <a:ext uri="{FF2B5EF4-FFF2-40B4-BE49-F238E27FC236}">
                <a16:creationId xmlns:a16="http://schemas.microsoft.com/office/drawing/2014/main" id="{03C2B986-426E-449D-8D9E-6CA1CA82CE35}"/>
              </a:ext>
            </a:extLst>
          </p:cNvPr>
          <p:cNvSpPr>
            <a:spLocks noGrp="1"/>
          </p:cNvSpPr>
          <p:nvPr>
            <p:ph idx="16"/>
          </p:nvPr>
        </p:nvSpPr>
        <p:spPr/>
        <p:txBody>
          <a:bodyPr/>
          <a:lstStyle/>
          <a:p>
            <a:r>
              <a:rPr lang="en-US" dirty="0" err="1"/>
              <a:t>Yếu</a:t>
            </a:r>
            <a:r>
              <a:rPr lang="en-US" dirty="0"/>
              <a:t> tố Superplasticizer (</a:t>
            </a:r>
            <a:r>
              <a:rPr lang="en-US" dirty="0" err="1"/>
              <a:t>chất</a:t>
            </a:r>
            <a:r>
              <a:rPr lang="en-US" dirty="0"/>
              <a:t> </a:t>
            </a:r>
            <a:r>
              <a:rPr lang="en-US" dirty="0" err="1"/>
              <a:t>siêu</a:t>
            </a:r>
            <a:r>
              <a:rPr lang="en-US" dirty="0"/>
              <a:t> </a:t>
            </a:r>
            <a:r>
              <a:rPr lang="en-US" dirty="0" err="1"/>
              <a:t>hóa</a:t>
            </a:r>
            <a:r>
              <a:rPr lang="en-US" dirty="0"/>
              <a:t> </a:t>
            </a:r>
            <a:r>
              <a:rPr lang="en-US" dirty="0" err="1"/>
              <a:t>dẻo</a:t>
            </a:r>
            <a:r>
              <a:rPr lang="en-US" dirty="0"/>
              <a:t>).</a:t>
            </a:r>
          </a:p>
        </p:txBody>
      </p:sp>
      <p:pic>
        <p:nvPicPr>
          <p:cNvPr id="10" name="Content Placeholder 9" descr="Chart, histogram&#10;&#10;Description automatically generated">
            <a:extLst>
              <a:ext uri="{FF2B5EF4-FFF2-40B4-BE49-F238E27FC236}">
                <a16:creationId xmlns:a16="http://schemas.microsoft.com/office/drawing/2014/main" id="{86DD6D73-1426-462F-96E9-D1E117F1C18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858645"/>
            <a:ext cx="5384800" cy="3769360"/>
          </a:xfrm>
        </p:spPr>
      </p:pic>
      <p:pic>
        <p:nvPicPr>
          <p:cNvPr id="7" name="Content Placeholder 6" descr="Chart, histogram&#10;&#10;Description automatically generated">
            <a:extLst>
              <a:ext uri="{FF2B5EF4-FFF2-40B4-BE49-F238E27FC236}">
                <a16:creationId xmlns:a16="http://schemas.microsoft.com/office/drawing/2014/main" id="{4D83DBFB-50E5-4CEB-93EB-F91278FF531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09600" y="1858645"/>
            <a:ext cx="5384800" cy="376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73153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EFF74C-1A42-4E44-83BE-E513FE4E98A5}"/>
              </a:ext>
            </a:extLst>
          </p:cNvPr>
          <p:cNvSpPr>
            <a:spLocks noGrp="1"/>
          </p:cNvSpPr>
          <p:nvPr>
            <p:ph type="title"/>
          </p:nvPr>
        </p:nvSpPr>
        <p:spPr/>
        <p:txBody>
          <a:bodyPr/>
          <a:lstStyle/>
          <a:p>
            <a:r>
              <a:rPr lang="en-US" dirty="0"/>
              <a:t>PHÂN TÍCH TRỰC QUAN</a:t>
            </a:r>
          </a:p>
        </p:txBody>
      </p:sp>
      <p:sp>
        <p:nvSpPr>
          <p:cNvPr id="8" name="Content Placeholder 7">
            <a:extLst>
              <a:ext uri="{FF2B5EF4-FFF2-40B4-BE49-F238E27FC236}">
                <a16:creationId xmlns:a16="http://schemas.microsoft.com/office/drawing/2014/main" id="{03C2B986-426E-449D-8D9E-6CA1CA82CE35}"/>
              </a:ext>
            </a:extLst>
          </p:cNvPr>
          <p:cNvSpPr>
            <a:spLocks noGrp="1"/>
          </p:cNvSpPr>
          <p:nvPr>
            <p:ph idx="16"/>
          </p:nvPr>
        </p:nvSpPr>
        <p:spPr/>
        <p:txBody>
          <a:bodyPr/>
          <a:lstStyle/>
          <a:p>
            <a:r>
              <a:rPr lang="en-US" dirty="0" err="1"/>
              <a:t>Yếu</a:t>
            </a:r>
            <a:r>
              <a:rPr lang="en-US" dirty="0"/>
              <a:t> tố Coarse Aggregate</a:t>
            </a:r>
          </a:p>
        </p:txBody>
      </p:sp>
      <p:pic>
        <p:nvPicPr>
          <p:cNvPr id="6" name="Content Placeholder 5" descr="Chart, bar chart&#10;&#10;Description automatically generated">
            <a:extLst>
              <a:ext uri="{FF2B5EF4-FFF2-40B4-BE49-F238E27FC236}">
                <a16:creationId xmlns:a16="http://schemas.microsoft.com/office/drawing/2014/main" id="{C30A59B0-BE7F-4A54-B1E7-459D20EABB9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1858645"/>
            <a:ext cx="5384800" cy="3769360"/>
          </a:xfrm>
        </p:spPr>
      </p:pic>
      <p:pic>
        <p:nvPicPr>
          <p:cNvPr id="9" name="Content Placeholder 8" descr="Chart, histogram&#10;&#10;Description automatically generated">
            <a:extLst>
              <a:ext uri="{FF2B5EF4-FFF2-40B4-BE49-F238E27FC236}">
                <a16:creationId xmlns:a16="http://schemas.microsoft.com/office/drawing/2014/main" id="{3DBA8DB6-2675-490F-8D32-1F8FF0B30C9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858645"/>
            <a:ext cx="5384800" cy="3769360"/>
          </a:xfrm>
        </p:spPr>
      </p:pic>
    </p:spTree>
    <p:extLst>
      <p:ext uri="{BB962C8B-B14F-4D97-AF65-F5344CB8AC3E}">
        <p14:creationId xmlns:p14="http://schemas.microsoft.com/office/powerpoint/2010/main" val="1519397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EFF74C-1A42-4E44-83BE-E513FE4E98A5}"/>
              </a:ext>
            </a:extLst>
          </p:cNvPr>
          <p:cNvSpPr>
            <a:spLocks noGrp="1"/>
          </p:cNvSpPr>
          <p:nvPr>
            <p:ph type="title"/>
          </p:nvPr>
        </p:nvSpPr>
        <p:spPr/>
        <p:txBody>
          <a:bodyPr/>
          <a:lstStyle/>
          <a:p>
            <a:r>
              <a:rPr lang="en-US" dirty="0"/>
              <a:t>PHÂN TÍCH TRỰC QUAN</a:t>
            </a:r>
          </a:p>
        </p:txBody>
      </p:sp>
      <p:sp>
        <p:nvSpPr>
          <p:cNvPr id="8" name="Content Placeholder 7">
            <a:extLst>
              <a:ext uri="{FF2B5EF4-FFF2-40B4-BE49-F238E27FC236}">
                <a16:creationId xmlns:a16="http://schemas.microsoft.com/office/drawing/2014/main" id="{03C2B986-426E-449D-8D9E-6CA1CA82CE35}"/>
              </a:ext>
            </a:extLst>
          </p:cNvPr>
          <p:cNvSpPr>
            <a:spLocks noGrp="1"/>
          </p:cNvSpPr>
          <p:nvPr>
            <p:ph idx="16"/>
          </p:nvPr>
        </p:nvSpPr>
        <p:spPr/>
        <p:txBody>
          <a:bodyPr/>
          <a:lstStyle/>
          <a:p>
            <a:r>
              <a:rPr lang="en-US" dirty="0" err="1"/>
              <a:t>Yếu</a:t>
            </a:r>
            <a:r>
              <a:rPr lang="en-US" dirty="0"/>
              <a:t> tố Fine Aggregate </a:t>
            </a:r>
          </a:p>
        </p:txBody>
      </p:sp>
      <p:pic>
        <p:nvPicPr>
          <p:cNvPr id="6" name="Content Placeholder 5" descr="Chart, histogram&#10;&#10;Description automatically generated">
            <a:extLst>
              <a:ext uri="{FF2B5EF4-FFF2-40B4-BE49-F238E27FC236}">
                <a16:creationId xmlns:a16="http://schemas.microsoft.com/office/drawing/2014/main" id="{70A7EB8D-262C-4A96-9959-DD23E8080C5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0399" y="1930324"/>
            <a:ext cx="5283202" cy="3626002"/>
          </a:xfrm>
        </p:spPr>
      </p:pic>
      <p:pic>
        <p:nvPicPr>
          <p:cNvPr id="9" name="Content Placeholder 8" descr="Chart, histogram&#10;&#10;Description automatically generated">
            <a:extLst>
              <a:ext uri="{FF2B5EF4-FFF2-40B4-BE49-F238E27FC236}">
                <a16:creationId xmlns:a16="http://schemas.microsoft.com/office/drawing/2014/main" id="{5EE135B9-3251-4C40-87E1-02310A81803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599" y="1895458"/>
            <a:ext cx="5384802" cy="3695734"/>
          </a:xfrm>
        </p:spPr>
      </p:pic>
    </p:spTree>
    <p:extLst>
      <p:ext uri="{BB962C8B-B14F-4D97-AF65-F5344CB8AC3E}">
        <p14:creationId xmlns:p14="http://schemas.microsoft.com/office/powerpoint/2010/main" val="65303056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EFF74C-1A42-4E44-83BE-E513FE4E98A5}"/>
              </a:ext>
            </a:extLst>
          </p:cNvPr>
          <p:cNvSpPr>
            <a:spLocks noGrp="1"/>
          </p:cNvSpPr>
          <p:nvPr>
            <p:ph type="title"/>
          </p:nvPr>
        </p:nvSpPr>
        <p:spPr/>
        <p:txBody>
          <a:bodyPr/>
          <a:lstStyle/>
          <a:p>
            <a:r>
              <a:rPr lang="en-US" dirty="0"/>
              <a:t>PHÂN TÍCH TRỰC QUAN</a:t>
            </a:r>
          </a:p>
        </p:txBody>
      </p:sp>
      <p:sp>
        <p:nvSpPr>
          <p:cNvPr id="8" name="Content Placeholder 7">
            <a:extLst>
              <a:ext uri="{FF2B5EF4-FFF2-40B4-BE49-F238E27FC236}">
                <a16:creationId xmlns:a16="http://schemas.microsoft.com/office/drawing/2014/main" id="{03C2B986-426E-449D-8D9E-6CA1CA82CE35}"/>
              </a:ext>
            </a:extLst>
          </p:cNvPr>
          <p:cNvSpPr>
            <a:spLocks noGrp="1"/>
          </p:cNvSpPr>
          <p:nvPr>
            <p:ph idx="16"/>
          </p:nvPr>
        </p:nvSpPr>
        <p:spPr/>
        <p:txBody>
          <a:bodyPr/>
          <a:lstStyle/>
          <a:p>
            <a:r>
              <a:rPr lang="en-US" dirty="0" err="1"/>
              <a:t>Yếu</a:t>
            </a:r>
            <a:r>
              <a:rPr lang="en-US" dirty="0"/>
              <a:t> tố Age </a:t>
            </a:r>
          </a:p>
        </p:txBody>
      </p:sp>
      <p:pic>
        <p:nvPicPr>
          <p:cNvPr id="6" name="Content Placeholder 5" descr="Chart, scatter chart&#10;&#10;Description automatically generated">
            <a:extLst>
              <a:ext uri="{FF2B5EF4-FFF2-40B4-BE49-F238E27FC236}">
                <a16:creationId xmlns:a16="http://schemas.microsoft.com/office/drawing/2014/main" id="{67D98609-B345-4D1A-A668-D49EAC415C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65199" y="2139516"/>
            <a:ext cx="4673602" cy="3207618"/>
          </a:xfrm>
        </p:spPr>
      </p:pic>
      <p:pic>
        <p:nvPicPr>
          <p:cNvPr id="9" name="Content Placeholder 8" descr="Chart, histogram&#10;&#10;Description automatically generated">
            <a:extLst>
              <a:ext uri="{FF2B5EF4-FFF2-40B4-BE49-F238E27FC236}">
                <a16:creationId xmlns:a16="http://schemas.microsoft.com/office/drawing/2014/main" id="{2B4C7FA1-DF51-4517-91A8-871183BA574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53200" y="2139516"/>
            <a:ext cx="4673600" cy="3207618"/>
          </a:xfrm>
        </p:spPr>
      </p:pic>
    </p:spTree>
    <p:extLst>
      <p:ext uri="{BB962C8B-B14F-4D97-AF65-F5344CB8AC3E}">
        <p14:creationId xmlns:p14="http://schemas.microsoft.com/office/powerpoint/2010/main" val="63628305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406B8-F8C8-4692-ADC9-4DB2F3925D4B}"/>
              </a:ext>
            </a:extLst>
          </p:cNvPr>
          <p:cNvSpPr>
            <a:spLocks noGrp="1"/>
          </p:cNvSpPr>
          <p:nvPr>
            <p:ph type="title"/>
          </p:nvPr>
        </p:nvSpPr>
        <p:spPr/>
        <p:txBody>
          <a:bodyPr/>
          <a:lstStyle/>
          <a:p>
            <a:r>
              <a:rPr lang="en-US" dirty="0"/>
              <a:t>PHÂN TÍCH TRỰC QUAN</a:t>
            </a:r>
          </a:p>
        </p:txBody>
      </p:sp>
      <p:sp>
        <p:nvSpPr>
          <p:cNvPr id="7" name="Content Placeholder 2">
            <a:extLst>
              <a:ext uri="{FF2B5EF4-FFF2-40B4-BE49-F238E27FC236}">
                <a16:creationId xmlns:a16="http://schemas.microsoft.com/office/drawing/2014/main" id="{1D477E92-0D3A-4078-84AA-47163385A1EF}"/>
              </a:ext>
            </a:extLst>
          </p:cNvPr>
          <p:cNvSpPr txBox="1">
            <a:spLocks/>
          </p:cNvSpPr>
          <p:nvPr/>
        </p:nvSpPr>
        <p:spPr bwMode="auto">
          <a:xfrm>
            <a:off x="0" y="3962401"/>
            <a:ext cx="2844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0" fontAlgn="base" hangingPunct="0">
              <a:spcBef>
                <a:spcPct val="20000"/>
              </a:spcBef>
              <a:spcAft>
                <a:spcPct val="0"/>
              </a:spcAft>
              <a:buChar char="•"/>
              <a:defRPr sz="2800">
                <a:solidFill>
                  <a:srgbClr val="0066FF"/>
                </a:solidFill>
                <a:latin typeface="+mn-lt"/>
              </a:defRPr>
            </a:lvl3pPr>
            <a:lvl4pPr marL="1600200" indent="-228600" algn="l" rtl="0" eaLnBrk="0" fontAlgn="base" hangingPunct="0">
              <a:spcBef>
                <a:spcPct val="20000"/>
              </a:spcBef>
              <a:spcAft>
                <a:spcPct val="0"/>
              </a:spcAft>
              <a:buChar char="–"/>
              <a:defRPr sz="2800">
                <a:solidFill>
                  <a:srgbClr val="0066FF"/>
                </a:solidFill>
                <a:latin typeface="+mn-lt"/>
              </a:defRPr>
            </a:lvl4pPr>
            <a:lvl5pPr marL="2057400" indent="-228600" algn="l" rtl="0" eaLnBrk="0" fontAlgn="base" hangingPunct="0">
              <a:spcBef>
                <a:spcPct val="20000"/>
              </a:spcBef>
              <a:spcAft>
                <a:spcPct val="0"/>
              </a:spcAft>
              <a:buChar char="»"/>
              <a:defRPr sz="2800">
                <a:solidFill>
                  <a:srgbClr val="0066FF"/>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endParaRPr lang="en-US" kern="0" dirty="0"/>
          </a:p>
        </p:txBody>
      </p:sp>
      <p:sp>
        <p:nvSpPr>
          <p:cNvPr id="8" name="Content Placeholder 3">
            <a:extLst>
              <a:ext uri="{FF2B5EF4-FFF2-40B4-BE49-F238E27FC236}">
                <a16:creationId xmlns:a16="http://schemas.microsoft.com/office/drawing/2014/main" id="{FB98DA38-503F-43D7-BEB2-633A52D8BB53}"/>
              </a:ext>
            </a:extLst>
          </p:cNvPr>
          <p:cNvSpPr txBox="1">
            <a:spLocks/>
          </p:cNvSpPr>
          <p:nvPr/>
        </p:nvSpPr>
        <p:spPr bwMode="auto">
          <a:xfrm>
            <a:off x="3098800" y="3962400"/>
            <a:ext cx="2844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0" fontAlgn="base" hangingPunct="0">
              <a:spcBef>
                <a:spcPct val="20000"/>
              </a:spcBef>
              <a:spcAft>
                <a:spcPct val="0"/>
              </a:spcAft>
              <a:buChar char="•"/>
              <a:defRPr sz="2800">
                <a:solidFill>
                  <a:srgbClr val="0066FF"/>
                </a:solidFill>
                <a:latin typeface="+mn-lt"/>
              </a:defRPr>
            </a:lvl3pPr>
            <a:lvl4pPr marL="1600200" indent="-228600" algn="l" rtl="0" eaLnBrk="0" fontAlgn="base" hangingPunct="0">
              <a:spcBef>
                <a:spcPct val="20000"/>
              </a:spcBef>
              <a:spcAft>
                <a:spcPct val="0"/>
              </a:spcAft>
              <a:buChar char="–"/>
              <a:defRPr sz="2800">
                <a:solidFill>
                  <a:srgbClr val="0066FF"/>
                </a:solidFill>
                <a:latin typeface="+mn-lt"/>
              </a:defRPr>
            </a:lvl4pPr>
            <a:lvl5pPr marL="2057400" indent="-228600" algn="l" rtl="0" eaLnBrk="0" fontAlgn="base" hangingPunct="0">
              <a:spcBef>
                <a:spcPct val="20000"/>
              </a:spcBef>
              <a:spcAft>
                <a:spcPct val="0"/>
              </a:spcAft>
              <a:buChar char="»"/>
              <a:defRPr sz="2800">
                <a:solidFill>
                  <a:srgbClr val="0066FF"/>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endParaRPr lang="en-US" kern="0" dirty="0"/>
          </a:p>
        </p:txBody>
      </p:sp>
      <p:pic>
        <p:nvPicPr>
          <p:cNvPr id="15" name="Content Placeholder 14" descr="Chart, scatter chart&#10;&#10;Description automatically generated">
            <a:extLst>
              <a:ext uri="{FF2B5EF4-FFF2-40B4-BE49-F238E27FC236}">
                <a16:creationId xmlns:a16="http://schemas.microsoft.com/office/drawing/2014/main" id="{0F10D386-C952-4EFD-8433-34E987C6BEA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266192" y="1600200"/>
            <a:ext cx="23124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Content Placeholder 16" descr="Chart, scatter chart&#10;&#10;Description automatically generated">
            <a:extLst>
              <a:ext uri="{FF2B5EF4-FFF2-40B4-BE49-F238E27FC236}">
                <a16:creationId xmlns:a16="http://schemas.microsoft.com/office/drawing/2014/main" id="{A2FB992D-BDC2-46EE-9D5F-6CD76D8BDD9D}"/>
              </a:ext>
            </a:extLst>
          </p:cNvPr>
          <p:cNvPicPr>
            <a:picLocks noGrp="1" noChangeAspect="1"/>
          </p:cNvPicPr>
          <p:nvPr>
            <p:ph sz="half" idx="12"/>
          </p:nvPr>
        </p:nvPicPr>
        <p:blipFill>
          <a:blip r:embed="rId3">
            <a:extLst>
              <a:ext uri="{28A0092B-C50C-407E-A947-70E740481C1C}">
                <a14:useLocalDpi xmlns:a14="http://schemas.microsoft.com/office/drawing/2010/main" val="0"/>
              </a:ext>
            </a:extLst>
          </a:blip>
          <a:stretch>
            <a:fillRect/>
          </a:stretch>
        </p:blipFill>
        <p:spPr bwMode="auto">
          <a:xfrm>
            <a:off x="3365500" y="1600200"/>
            <a:ext cx="2311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Content Placeholder 18" descr="Chart, scatter chart&#10;&#10;Description automatically generated">
            <a:extLst>
              <a:ext uri="{FF2B5EF4-FFF2-40B4-BE49-F238E27FC236}">
                <a16:creationId xmlns:a16="http://schemas.microsoft.com/office/drawing/2014/main" id="{687E177D-E969-4EA7-9201-FC5B62BC234C}"/>
              </a:ext>
            </a:extLst>
          </p:cNvPr>
          <p:cNvPicPr>
            <a:picLocks noGrp="1" noChangeAspect="1"/>
          </p:cNvPicPr>
          <p:nvPr>
            <p:ph sz="half" idx="13"/>
          </p:nvPr>
        </p:nvPicPr>
        <p:blipFill>
          <a:blip r:embed="rId4">
            <a:extLst>
              <a:ext uri="{28A0092B-C50C-407E-A947-70E740481C1C}">
                <a14:useLocalDpi xmlns:a14="http://schemas.microsoft.com/office/drawing/2010/main" val="0"/>
              </a:ext>
            </a:extLst>
          </a:blip>
          <a:stretch>
            <a:fillRect/>
          </a:stretch>
        </p:blipFill>
        <p:spPr bwMode="auto">
          <a:xfrm>
            <a:off x="6210300" y="1717093"/>
            <a:ext cx="2844800" cy="189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Content Placeholder 20" descr="Chart, scatter chart&#10;&#10;Description automatically generated">
            <a:extLst>
              <a:ext uri="{FF2B5EF4-FFF2-40B4-BE49-F238E27FC236}">
                <a16:creationId xmlns:a16="http://schemas.microsoft.com/office/drawing/2014/main" id="{F3E3687F-78CF-4313-A1C4-9EAB19F3B943}"/>
              </a:ext>
            </a:extLst>
          </p:cNvPr>
          <p:cNvPicPr>
            <a:picLocks noGrp="1" noChangeAspect="1"/>
          </p:cNvPicPr>
          <p:nvPr>
            <p:ph sz="half" idx="14"/>
          </p:nvPr>
        </p:nvPicPr>
        <p:blipFill>
          <a:blip r:embed="rId5">
            <a:extLst>
              <a:ext uri="{28A0092B-C50C-407E-A947-70E740481C1C}">
                <a14:useLocalDpi xmlns:a14="http://schemas.microsoft.com/office/drawing/2010/main" val="0"/>
              </a:ext>
            </a:extLst>
          </a:blip>
          <a:stretch>
            <a:fillRect/>
          </a:stretch>
        </p:blipFill>
        <p:spPr bwMode="auto">
          <a:xfrm>
            <a:off x="9347200" y="1717093"/>
            <a:ext cx="2844800" cy="189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Chart, scatter chart&#10;&#10;Description automatically generated">
            <a:extLst>
              <a:ext uri="{FF2B5EF4-FFF2-40B4-BE49-F238E27FC236}">
                <a16:creationId xmlns:a16="http://schemas.microsoft.com/office/drawing/2014/main" id="{3DCCC694-14A9-4BD4-AE75-611FBCD4AC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558" y="3916362"/>
            <a:ext cx="2454050" cy="2133600"/>
          </a:xfrm>
          <a:prstGeom prst="rect">
            <a:avLst/>
          </a:prstGeom>
        </p:spPr>
      </p:pic>
      <p:pic>
        <p:nvPicPr>
          <p:cNvPr id="23" name="Picture 22" descr="Chart, scatter chart&#10;&#10;Description automatically generated">
            <a:extLst>
              <a:ext uri="{FF2B5EF4-FFF2-40B4-BE49-F238E27FC236}">
                <a16:creationId xmlns:a16="http://schemas.microsoft.com/office/drawing/2014/main" id="{C837CBD1-82E8-4483-85CB-BE8E7EF0A3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4992" y="3962400"/>
            <a:ext cx="2311400" cy="2087562"/>
          </a:xfrm>
          <a:prstGeom prst="rect">
            <a:avLst/>
          </a:prstGeom>
        </p:spPr>
      </p:pic>
      <p:pic>
        <p:nvPicPr>
          <p:cNvPr id="25" name="Picture 24" descr="Chart, scatter chart&#10;&#10;Description automatically generated">
            <a:extLst>
              <a:ext uri="{FF2B5EF4-FFF2-40B4-BE49-F238E27FC236}">
                <a16:creationId xmlns:a16="http://schemas.microsoft.com/office/drawing/2014/main" id="{A9758DA2-7D46-4210-AF2B-EAA3D82352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1" y="3962400"/>
            <a:ext cx="2959099" cy="2091925"/>
          </a:xfrm>
          <a:prstGeom prst="rect">
            <a:avLst/>
          </a:prstGeom>
        </p:spPr>
      </p:pic>
      <p:pic>
        <p:nvPicPr>
          <p:cNvPr id="27" name="Picture 26" descr="Chart, scatter chart&#10;&#10;Description automatically generated">
            <a:extLst>
              <a:ext uri="{FF2B5EF4-FFF2-40B4-BE49-F238E27FC236}">
                <a16:creationId xmlns:a16="http://schemas.microsoft.com/office/drawing/2014/main" id="{6C491A0C-E8F1-4E00-8709-6D2355232F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47201" y="3916362"/>
            <a:ext cx="2720242" cy="2179638"/>
          </a:xfrm>
          <a:prstGeom prst="rect">
            <a:avLst/>
          </a:prstGeom>
        </p:spPr>
      </p:pic>
    </p:spTree>
    <p:extLst>
      <p:ext uri="{BB962C8B-B14F-4D97-AF65-F5344CB8AC3E}">
        <p14:creationId xmlns:p14="http://schemas.microsoft.com/office/powerpoint/2010/main" val="296856550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BD14-CE49-4ED7-95D9-15086F696148}"/>
              </a:ext>
            </a:extLst>
          </p:cNvPr>
          <p:cNvSpPr>
            <a:spLocks noGrp="1"/>
          </p:cNvSpPr>
          <p:nvPr>
            <p:ph type="title"/>
          </p:nvPr>
        </p:nvSpPr>
        <p:spPr/>
        <p:txBody>
          <a:bodyPr/>
          <a:lstStyle/>
          <a:p>
            <a:r>
              <a:rPr lang="en-US" dirty="0"/>
              <a:t>PHÂN TÍCH TRỰC QUAN</a:t>
            </a:r>
          </a:p>
        </p:txBody>
      </p:sp>
      <p:pic>
        <p:nvPicPr>
          <p:cNvPr id="5" name="Content Placeholder 4" descr="A picture containing chart&#10;&#10;Description automatically generated">
            <a:extLst>
              <a:ext uri="{FF2B5EF4-FFF2-40B4-BE49-F238E27FC236}">
                <a16:creationId xmlns:a16="http://schemas.microsoft.com/office/drawing/2014/main" id="{87937E7E-3128-4785-A344-E3CDB19D76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1799" y="1718958"/>
            <a:ext cx="6248402" cy="4288446"/>
          </a:xfrm>
        </p:spPr>
      </p:pic>
    </p:spTree>
    <p:extLst>
      <p:ext uri="{BB962C8B-B14F-4D97-AF65-F5344CB8AC3E}">
        <p14:creationId xmlns:p14="http://schemas.microsoft.com/office/powerpoint/2010/main" val="277933126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4073E7E-1CCD-41FA-9D83-681A2042F5F3}"/>
              </a:ext>
            </a:extLst>
          </p:cNvPr>
          <p:cNvSpPr>
            <a:spLocks noGrp="1"/>
          </p:cNvSpPr>
          <p:nvPr>
            <p:ph type="title"/>
          </p:nvPr>
        </p:nvSpPr>
        <p:spPr>
          <a:xfrm>
            <a:off x="963084" y="4406901"/>
            <a:ext cx="10363200" cy="1362075"/>
          </a:xfrm>
        </p:spPr>
        <p:txBody>
          <a:bodyPr anchor="t"/>
          <a:lstStyle/>
          <a:p>
            <a:pPr algn="l"/>
            <a:r>
              <a:rPr lang="en-US"/>
              <a:t>PHÂN TÍCH ĐỊNH LƯỢNG</a:t>
            </a:r>
            <a:endParaRPr lang="en-US" dirty="0"/>
          </a:p>
        </p:txBody>
      </p:sp>
    </p:spTree>
    <p:extLst>
      <p:ext uri="{BB962C8B-B14F-4D97-AF65-F5344CB8AC3E}">
        <p14:creationId xmlns:p14="http://schemas.microsoft.com/office/powerpoint/2010/main" val="152461137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FFC98B-B0A9-4AFE-9C8E-69838DD37604}"/>
              </a:ext>
            </a:extLst>
          </p:cNvPr>
          <p:cNvSpPr>
            <a:spLocks noGrp="1"/>
          </p:cNvSpPr>
          <p:nvPr>
            <p:ph type="title"/>
          </p:nvPr>
        </p:nvSpPr>
        <p:spPr/>
        <p:txBody>
          <a:bodyPr/>
          <a:lstStyle/>
          <a:p>
            <a:r>
              <a:rPr lang="en-US" dirty="0"/>
              <a:t>Slide </a:t>
            </a:r>
            <a:r>
              <a:rPr lang="en-US" dirty="0" err="1"/>
              <a:t>nháp</a:t>
            </a:r>
            <a:endParaRPr lang="en-US" dirty="0"/>
          </a:p>
        </p:txBody>
      </p:sp>
      <p:sp>
        <p:nvSpPr>
          <p:cNvPr id="5" name="Content Placeholder 4">
            <a:extLst>
              <a:ext uri="{FF2B5EF4-FFF2-40B4-BE49-F238E27FC236}">
                <a16:creationId xmlns:a16="http://schemas.microsoft.com/office/drawing/2014/main" id="{E3307BCE-EB4B-4404-9430-D45E2B9FB1D4}"/>
              </a:ext>
            </a:extLst>
          </p:cNvPr>
          <p:cNvSpPr>
            <a:spLocks noGrp="1"/>
          </p:cNvSpPr>
          <p:nvPr>
            <p:ph idx="1"/>
          </p:nvPr>
        </p:nvSpPr>
        <p:spPr/>
        <p:txBody>
          <a:bodyPr/>
          <a:lstStyle/>
          <a:p>
            <a:r>
              <a:rPr lang="en-US" dirty="0">
                <a:hlinkClick r:id="rId2"/>
              </a:rPr>
              <a:t>https://youtu.be/ZPvnchhegsc</a:t>
            </a:r>
            <a:r>
              <a:rPr lang="en-US" dirty="0"/>
              <a:t> </a:t>
            </a:r>
            <a:r>
              <a:rPr lang="en-US" dirty="0" err="1"/>
              <a:t>quy</a:t>
            </a:r>
            <a:r>
              <a:rPr lang="en-US" dirty="0"/>
              <a:t> </a:t>
            </a:r>
            <a:r>
              <a:rPr lang="en-US" dirty="0" err="1"/>
              <a:t>trình</a:t>
            </a:r>
            <a:r>
              <a:rPr lang="en-US" dirty="0"/>
              <a:t> </a:t>
            </a:r>
            <a:r>
              <a:rPr lang="en-US" dirty="0" err="1"/>
              <a:t>sản</a:t>
            </a:r>
            <a:r>
              <a:rPr lang="en-US" dirty="0"/>
              <a:t> </a:t>
            </a:r>
            <a:r>
              <a:rPr lang="en-US" dirty="0" err="1"/>
              <a:t>xuất</a:t>
            </a:r>
            <a:r>
              <a:rPr lang="en-US" dirty="0"/>
              <a:t> </a:t>
            </a:r>
            <a:r>
              <a:rPr lang="en-US" dirty="0" err="1"/>
              <a:t>bê</a:t>
            </a:r>
            <a:r>
              <a:rPr lang="en-US" dirty="0"/>
              <a:t> </a:t>
            </a:r>
            <a:r>
              <a:rPr lang="en-US" dirty="0" err="1"/>
              <a:t>tông</a:t>
            </a:r>
            <a:r>
              <a:rPr lang="en-US" dirty="0"/>
              <a:t> </a:t>
            </a:r>
            <a:r>
              <a:rPr lang="en-US" dirty="0" err="1"/>
              <a:t>ccuownfg</a:t>
            </a:r>
            <a:r>
              <a:rPr lang="en-US" dirty="0"/>
              <a:t> </a:t>
            </a:r>
            <a:r>
              <a:rPr lang="en-US" dirty="0" err="1"/>
              <a:t>độ</a:t>
            </a:r>
            <a:r>
              <a:rPr lang="en-US" dirty="0"/>
              <a:t> </a:t>
            </a:r>
            <a:r>
              <a:rPr lang="en-US" dirty="0" err="1"/>
              <a:t>cao</a:t>
            </a:r>
            <a:endParaRPr lang="en-US" dirty="0"/>
          </a:p>
          <a:p>
            <a:r>
              <a:rPr lang="en-US" dirty="0">
                <a:hlinkClick r:id="rId3"/>
              </a:rPr>
              <a:t>https://oct.vn/be-tong-uhpc-cuong-do-sieu-cao/</a:t>
            </a:r>
            <a:endParaRPr lang="en-US" dirty="0"/>
          </a:p>
          <a:p>
            <a:endParaRPr lang="en-US" dirty="0"/>
          </a:p>
          <a:p>
            <a:endParaRPr lang="en-US" dirty="0"/>
          </a:p>
        </p:txBody>
      </p:sp>
    </p:spTree>
    <p:extLst>
      <p:ext uri="{BB962C8B-B14F-4D97-AF65-F5344CB8AC3E}">
        <p14:creationId xmlns:p14="http://schemas.microsoft.com/office/powerpoint/2010/main" val="87317065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45A3-C5D7-4DC0-84EA-813BA5B9BE52}"/>
              </a:ext>
            </a:extLst>
          </p:cNvPr>
          <p:cNvSpPr>
            <a:spLocks noGrp="1"/>
          </p:cNvSpPr>
          <p:nvPr>
            <p:ph type="title"/>
          </p:nvPr>
        </p:nvSpPr>
        <p:spPr/>
        <p:txBody>
          <a:bodyPr/>
          <a:lstStyle/>
          <a:p>
            <a:r>
              <a:rPr lang="en-US" dirty="0"/>
              <a:t>CHỌN LỌC THUỘC TÍNH</a:t>
            </a:r>
          </a:p>
        </p:txBody>
      </p:sp>
      <p:sp>
        <p:nvSpPr>
          <p:cNvPr id="3" name="Content Placeholder 2">
            <a:extLst>
              <a:ext uri="{FF2B5EF4-FFF2-40B4-BE49-F238E27FC236}">
                <a16:creationId xmlns:a16="http://schemas.microsoft.com/office/drawing/2014/main" id="{1CE18D16-4BB1-421E-B886-C53CDBC26363}"/>
              </a:ext>
            </a:extLst>
          </p:cNvPr>
          <p:cNvSpPr>
            <a:spLocks noGrp="1"/>
          </p:cNvSpPr>
          <p:nvPr>
            <p:ph idx="1"/>
          </p:nvPr>
        </p:nvSpPr>
        <p:spPr/>
        <p:txBody>
          <a:bodyPr/>
          <a:lstStyle/>
          <a:p>
            <a:r>
              <a:rPr lang="vi-VN" dirty="0"/>
              <a:t>Thách thức:</a:t>
            </a:r>
            <a:endParaRPr lang="en-US" dirty="0"/>
          </a:p>
          <a:p>
            <a:pPr lvl="1"/>
            <a:r>
              <a:rPr lang="vi-VN" dirty="0">
                <a:solidFill>
                  <a:srgbClr val="FF0000"/>
                </a:solidFill>
              </a:rPr>
              <a:t>Số lượng thuộc tính khá nhiều, trong khi việc phân tích trực quan không đảm bảo tính khách quan và chính xác.</a:t>
            </a:r>
          </a:p>
          <a:p>
            <a:r>
              <a:rPr lang="vi-VN" dirty="0"/>
              <a:t>Giải pháp:</a:t>
            </a:r>
            <a:endParaRPr lang="en-US" dirty="0"/>
          </a:p>
          <a:p>
            <a:pPr lvl="1"/>
            <a:r>
              <a:rPr lang="en-US" dirty="0">
                <a:solidFill>
                  <a:srgbClr val="FF0000"/>
                </a:solidFill>
              </a:rPr>
              <a:t>Á</a:t>
            </a:r>
            <a:r>
              <a:rPr lang="vi-VN" dirty="0">
                <a:solidFill>
                  <a:srgbClr val="FF0000"/>
                </a:solidFill>
              </a:rPr>
              <a:t>p dụng giải thuật Recursive Feature</a:t>
            </a:r>
            <a:r>
              <a:rPr lang="en-US" dirty="0">
                <a:solidFill>
                  <a:srgbClr val="FF0000"/>
                </a:solidFill>
              </a:rPr>
              <a:t> </a:t>
            </a:r>
            <a:r>
              <a:rPr lang="vi-VN" dirty="0">
                <a:solidFill>
                  <a:srgbClr val="FF0000"/>
                </a:solidFill>
              </a:rPr>
              <a:t>Elimination (RFE).</a:t>
            </a:r>
          </a:p>
          <a:p>
            <a:endParaRPr lang="vi-VN" dirty="0"/>
          </a:p>
          <a:p>
            <a:endParaRPr lang="en-US" dirty="0"/>
          </a:p>
        </p:txBody>
      </p:sp>
    </p:spTree>
    <p:extLst>
      <p:ext uri="{BB962C8B-B14F-4D97-AF65-F5344CB8AC3E}">
        <p14:creationId xmlns:p14="http://schemas.microsoft.com/office/powerpoint/2010/main" val="194273334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45A3-C5D7-4DC0-84EA-813BA5B9BE52}"/>
              </a:ext>
            </a:extLst>
          </p:cNvPr>
          <p:cNvSpPr>
            <a:spLocks noGrp="1"/>
          </p:cNvSpPr>
          <p:nvPr>
            <p:ph type="title"/>
          </p:nvPr>
        </p:nvSpPr>
        <p:spPr/>
        <p:txBody>
          <a:bodyPr/>
          <a:lstStyle/>
          <a:p>
            <a:r>
              <a:rPr lang="en-US" dirty="0"/>
              <a:t>CHỌN LỌC THUỘC TÍNH</a:t>
            </a:r>
          </a:p>
        </p:txBody>
      </p:sp>
      <p:sp>
        <p:nvSpPr>
          <p:cNvPr id="4" name="Content Placeholder 3">
            <a:extLst>
              <a:ext uri="{FF2B5EF4-FFF2-40B4-BE49-F238E27FC236}">
                <a16:creationId xmlns:a16="http://schemas.microsoft.com/office/drawing/2014/main" id="{2B6DF2F4-C779-4067-89A1-1728AA7CF35C}"/>
              </a:ext>
            </a:extLst>
          </p:cNvPr>
          <p:cNvSpPr>
            <a:spLocks noGrp="1"/>
          </p:cNvSpPr>
          <p:nvPr>
            <p:ph idx="1"/>
          </p:nvPr>
        </p:nvSpPr>
        <p:spPr/>
        <p:txBody>
          <a:bodyPr/>
          <a:lstStyle/>
          <a:p>
            <a:r>
              <a:rPr lang="vi-VN" dirty="0">
                <a:solidFill>
                  <a:srgbClr val="FF0000"/>
                </a:solidFill>
              </a:rPr>
              <a:t>Giải thuật Recursive Feature</a:t>
            </a:r>
            <a:r>
              <a:rPr lang="en-US" dirty="0">
                <a:solidFill>
                  <a:srgbClr val="FF0000"/>
                </a:solidFill>
              </a:rPr>
              <a:t> </a:t>
            </a:r>
            <a:r>
              <a:rPr lang="vi-VN" dirty="0">
                <a:solidFill>
                  <a:srgbClr val="FF0000"/>
                </a:solidFill>
              </a:rPr>
              <a:t>Elimination </a:t>
            </a:r>
            <a:r>
              <a:rPr lang="en-US" dirty="0">
                <a:solidFill>
                  <a:srgbClr val="FF0000"/>
                </a:solidFill>
              </a:rPr>
              <a:t>- </a:t>
            </a:r>
            <a:r>
              <a:rPr lang="vi-VN" dirty="0">
                <a:solidFill>
                  <a:srgbClr val="FF0000"/>
                </a:solidFill>
              </a:rPr>
              <a:t>RFE: </a:t>
            </a:r>
            <a:endParaRPr lang="en-US" dirty="0">
              <a:solidFill>
                <a:srgbClr val="FF0000"/>
              </a:solidFill>
            </a:endParaRPr>
          </a:p>
          <a:p>
            <a:pPr lvl="1"/>
            <a:r>
              <a:rPr lang="vi-VN" dirty="0"/>
              <a:t>Thuộc dạng Wrapper-Style </a:t>
            </a:r>
            <a:r>
              <a:rPr lang="en-US" dirty="0"/>
              <a:t>.</a:t>
            </a:r>
            <a:endParaRPr lang="vi-VN" dirty="0"/>
          </a:p>
          <a:p>
            <a:pPr lvl="1"/>
            <a:r>
              <a:rPr lang="vi-VN" dirty="0">
                <a:solidFill>
                  <a:srgbClr val="FF0000"/>
                </a:solidFill>
              </a:rPr>
              <a:t>Sử dụng </a:t>
            </a:r>
            <a:r>
              <a:rPr lang="vi-VN" b="1" dirty="0">
                <a:solidFill>
                  <a:srgbClr val="FF0000"/>
                </a:solidFill>
              </a:rPr>
              <a:t>Random Forest </a:t>
            </a:r>
            <a:r>
              <a:rPr lang="vi-VN" dirty="0">
                <a:solidFill>
                  <a:srgbClr val="FF0000"/>
                </a:solidFill>
              </a:rPr>
              <a:t>trong lõi để đánh giá hiệu quả của cách chọn thuộc tính.</a:t>
            </a:r>
          </a:p>
          <a:p>
            <a:pPr lvl="1"/>
            <a:r>
              <a:rPr lang="vi-VN" dirty="0"/>
              <a:t>Ban đầu sẽ sử dụng toàn bộ thuộc tính, sau đó loại bỏ một cách hiệu quả.</a:t>
            </a:r>
          </a:p>
          <a:p>
            <a:pPr lvl="1"/>
            <a:r>
              <a:rPr lang="vi-VN" dirty="0">
                <a:solidFill>
                  <a:srgbClr val="FF0000"/>
                </a:solidFill>
              </a:rPr>
              <a:t>Phổ biến trong số những phương pháp chọn lọc thuộc tính.</a:t>
            </a:r>
          </a:p>
          <a:p>
            <a:endParaRPr lang="en-US" dirty="0"/>
          </a:p>
        </p:txBody>
      </p:sp>
    </p:spTree>
    <p:extLst>
      <p:ext uri="{BB962C8B-B14F-4D97-AF65-F5344CB8AC3E}">
        <p14:creationId xmlns:p14="http://schemas.microsoft.com/office/powerpoint/2010/main" val="6633791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9D383-BE36-41CF-905A-81B708906864}"/>
              </a:ext>
            </a:extLst>
          </p:cNvPr>
          <p:cNvSpPr>
            <a:spLocks noGrp="1"/>
          </p:cNvSpPr>
          <p:nvPr>
            <p:ph type="title"/>
          </p:nvPr>
        </p:nvSpPr>
        <p:spPr/>
        <p:txBody>
          <a:bodyPr/>
          <a:lstStyle/>
          <a:p>
            <a:r>
              <a:rPr lang="en-US"/>
              <a:t>PHÂN TÍCH ĐỊNH LƯỢNG</a:t>
            </a:r>
            <a:endParaRPr lang="vi-VN"/>
          </a:p>
        </p:txBody>
      </p:sp>
      <p:graphicFrame>
        <p:nvGraphicFramePr>
          <p:cNvPr id="6" name="Table 6">
            <a:extLst>
              <a:ext uri="{FF2B5EF4-FFF2-40B4-BE49-F238E27FC236}">
                <a16:creationId xmlns:a16="http://schemas.microsoft.com/office/drawing/2014/main" id="{5365CEE1-7348-407A-B66D-D6FA25A1B3E7}"/>
              </a:ext>
            </a:extLst>
          </p:cNvPr>
          <p:cNvGraphicFramePr>
            <a:graphicFrameLocks noGrp="1"/>
          </p:cNvGraphicFramePr>
          <p:nvPr>
            <p:extLst>
              <p:ext uri="{D42A27DB-BD31-4B8C-83A1-F6EECF244321}">
                <p14:modId xmlns:p14="http://schemas.microsoft.com/office/powerpoint/2010/main" val="3122627141"/>
              </p:ext>
            </p:extLst>
          </p:nvPr>
        </p:nvGraphicFramePr>
        <p:xfrm>
          <a:off x="1340589" y="1417638"/>
          <a:ext cx="9510822" cy="4257038"/>
        </p:xfrm>
        <a:graphic>
          <a:graphicData uri="http://schemas.openxmlformats.org/drawingml/2006/table">
            <a:tbl>
              <a:tblPr firstRow="1" bandRow="1">
                <a:tableStyleId>{5C22544A-7EE6-4342-B048-85BDC9FD1C3A}</a:tableStyleId>
              </a:tblPr>
              <a:tblGrid>
                <a:gridCol w="1430867">
                  <a:extLst>
                    <a:ext uri="{9D8B030D-6E8A-4147-A177-3AD203B41FA5}">
                      <a16:colId xmlns:a16="http://schemas.microsoft.com/office/drawing/2014/main" val="3320350707"/>
                    </a:ext>
                  </a:extLst>
                </a:gridCol>
                <a:gridCol w="1010935">
                  <a:extLst>
                    <a:ext uri="{9D8B030D-6E8A-4147-A177-3AD203B41FA5}">
                      <a16:colId xmlns:a16="http://schemas.microsoft.com/office/drawing/2014/main" val="3817662738"/>
                    </a:ext>
                  </a:extLst>
                </a:gridCol>
                <a:gridCol w="1283788">
                  <a:extLst>
                    <a:ext uri="{9D8B030D-6E8A-4147-A177-3AD203B41FA5}">
                      <a16:colId xmlns:a16="http://schemas.microsoft.com/office/drawing/2014/main" val="560991483"/>
                    </a:ext>
                  </a:extLst>
                </a:gridCol>
                <a:gridCol w="1010935">
                  <a:extLst>
                    <a:ext uri="{9D8B030D-6E8A-4147-A177-3AD203B41FA5}">
                      <a16:colId xmlns:a16="http://schemas.microsoft.com/office/drawing/2014/main" val="340837955"/>
                    </a:ext>
                  </a:extLst>
                </a:gridCol>
                <a:gridCol w="1173790">
                  <a:extLst>
                    <a:ext uri="{9D8B030D-6E8A-4147-A177-3AD203B41FA5}">
                      <a16:colId xmlns:a16="http://schemas.microsoft.com/office/drawing/2014/main" val="63626659"/>
                    </a:ext>
                  </a:extLst>
                </a:gridCol>
                <a:gridCol w="1565513">
                  <a:extLst>
                    <a:ext uri="{9D8B030D-6E8A-4147-A177-3AD203B41FA5}">
                      <a16:colId xmlns:a16="http://schemas.microsoft.com/office/drawing/2014/main" val="230780758"/>
                    </a:ext>
                  </a:extLst>
                </a:gridCol>
                <a:gridCol w="917258">
                  <a:extLst>
                    <a:ext uri="{9D8B030D-6E8A-4147-A177-3AD203B41FA5}">
                      <a16:colId xmlns:a16="http://schemas.microsoft.com/office/drawing/2014/main" val="2987254949"/>
                    </a:ext>
                  </a:extLst>
                </a:gridCol>
                <a:gridCol w="1117736">
                  <a:extLst>
                    <a:ext uri="{9D8B030D-6E8A-4147-A177-3AD203B41FA5}">
                      <a16:colId xmlns:a16="http://schemas.microsoft.com/office/drawing/2014/main" val="2178550757"/>
                    </a:ext>
                  </a:extLst>
                </a:gridCol>
              </a:tblGrid>
              <a:tr h="641611">
                <a:tc>
                  <a:txBody>
                    <a:bodyPr/>
                    <a:lstStyle/>
                    <a:p>
                      <a:pPr algn="ctr"/>
                      <a:r>
                        <a:rPr lang="vi-VN" sz="1800" b="0" kern="1200">
                          <a:solidFill>
                            <a:schemeClr val="dk1"/>
                          </a:solidFill>
                          <a:latin typeface="+mn-lt"/>
                          <a:ea typeface="+mn-ea"/>
                          <a:cs typeface="+mn-cs"/>
                        </a:rPr>
                        <a:t>Variables</a:t>
                      </a:r>
                    </a:p>
                  </a:txBody>
                  <a:tcPr anchor="ctr"/>
                </a:tc>
                <a:tc>
                  <a:txBody>
                    <a:bodyPr/>
                    <a:lstStyle/>
                    <a:p>
                      <a:pPr algn="ctr"/>
                      <a:r>
                        <a:rPr lang="vi-VN" sz="1800" b="0" i="0">
                          <a:solidFill>
                            <a:srgbClr val="000000"/>
                          </a:solidFill>
                          <a:effectLst/>
                          <a:latin typeface="VNR9"/>
                        </a:rPr>
                        <a:t>RMSE</a:t>
                      </a:r>
                      <a:endParaRPr lang="vi-VN" sz="1800" b="0">
                        <a:effectLst/>
                      </a:endParaRPr>
                    </a:p>
                  </a:txBody>
                  <a:tcPr anchor="ctr"/>
                </a:tc>
                <a:tc>
                  <a:txBody>
                    <a:bodyPr/>
                    <a:lstStyle/>
                    <a:p>
                      <a:pPr algn="ctr"/>
                      <a:r>
                        <a:rPr lang="vi-VN" sz="1800" b="0" i="0">
                          <a:solidFill>
                            <a:srgbClr val="000000"/>
                          </a:solidFill>
                          <a:effectLst/>
                          <a:latin typeface="VNR9"/>
                        </a:rPr>
                        <a:t>Rsquared</a:t>
                      </a:r>
                      <a:endParaRPr lang="vi-VN" sz="1800" b="0">
                        <a:effectLst/>
                      </a:endParaRPr>
                    </a:p>
                  </a:txBody>
                  <a:tcPr anchor="ctr"/>
                </a:tc>
                <a:tc>
                  <a:txBody>
                    <a:bodyPr/>
                    <a:lstStyle/>
                    <a:p>
                      <a:pPr algn="ctr"/>
                      <a:r>
                        <a:rPr lang="vi-VN" sz="1800" b="0" i="0">
                          <a:solidFill>
                            <a:srgbClr val="000000"/>
                          </a:solidFill>
                          <a:effectLst/>
                          <a:latin typeface="VNR9"/>
                        </a:rPr>
                        <a:t>MAE</a:t>
                      </a:r>
                      <a:endParaRPr lang="vi-VN" sz="1800" b="0">
                        <a:effectLst/>
                      </a:endParaRPr>
                    </a:p>
                  </a:txBody>
                  <a:tcPr anchor="ctr"/>
                </a:tc>
                <a:tc>
                  <a:txBody>
                    <a:bodyPr/>
                    <a:lstStyle/>
                    <a:p>
                      <a:pPr algn="ctr"/>
                      <a:r>
                        <a:rPr lang="vi-VN" sz="1800" b="0" i="0">
                          <a:solidFill>
                            <a:srgbClr val="000000"/>
                          </a:solidFill>
                          <a:effectLst/>
                          <a:latin typeface="VNR9"/>
                        </a:rPr>
                        <a:t>RMSESD</a:t>
                      </a:r>
                      <a:endParaRPr lang="vi-VN" sz="1800" b="0">
                        <a:effectLst/>
                      </a:endParaRPr>
                    </a:p>
                  </a:txBody>
                  <a:tcPr anchor="ctr"/>
                </a:tc>
                <a:tc>
                  <a:txBody>
                    <a:bodyPr/>
                    <a:lstStyle/>
                    <a:p>
                      <a:pPr algn="ctr"/>
                      <a:r>
                        <a:rPr lang="vi-VN" sz="1800" b="0" i="0">
                          <a:solidFill>
                            <a:srgbClr val="000000"/>
                          </a:solidFill>
                          <a:effectLst/>
                          <a:latin typeface="VNR9"/>
                        </a:rPr>
                        <a:t>RsquaredSD</a:t>
                      </a:r>
                      <a:endParaRPr lang="vi-VN" sz="1800" b="0">
                        <a:effectLst/>
                      </a:endParaRPr>
                    </a:p>
                  </a:txBody>
                  <a:tcPr anchor="ctr"/>
                </a:tc>
                <a:tc>
                  <a:txBody>
                    <a:bodyPr/>
                    <a:lstStyle/>
                    <a:p>
                      <a:pPr algn="ctr"/>
                      <a:r>
                        <a:rPr lang="vi-VN" sz="1800" b="0" i="0" kern="1200">
                          <a:solidFill>
                            <a:srgbClr val="000000"/>
                          </a:solidFill>
                          <a:effectLst/>
                          <a:latin typeface="VNR9"/>
                          <a:ea typeface="+mn-ea"/>
                          <a:cs typeface="+mn-cs"/>
                        </a:rPr>
                        <a:t>MAESD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0" i="0">
                          <a:solidFill>
                            <a:srgbClr val="000000"/>
                          </a:solidFill>
                          <a:effectLst/>
                          <a:latin typeface="VNR9"/>
                        </a:rPr>
                        <a:t>Selected</a:t>
                      </a:r>
                      <a:endParaRPr lang="vi-VN" sz="1800" b="0">
                        <a:effectLst/>
                      </a:endParaRPr>
                    </a:p>
                  </a:txBody>
                  <a:tcPr anchor="ctr"/>
                </a:tc>
                <a:extLst>
                  <a:ext uri="{0D108BD9-81ED-4DB2-BD59-A6C34878D82A}">
                    <a16:rowId xmlns:a16="http://schemas.microsoft.com/office/drawing/2014/main" val="3097120829"/>
                  </a:ext>
                </a:extLst>
              </a:tr>
              <a:tr h="371727">
                <a:tc>
                  <a:txBody>
                    <a:bodyPr/>
                    <a:lstStyle/>
                    <a:p>
                      <a:pPr algn="ctr"/>
                      <a:r>
                        <a:rPr lang="vi-VN" sz="1800" b="0"/>
                        <a:t>1</a:t>
                      </a:r>
                    </a:p>
                  </a:txBody>
                  <a:tcPr anchor="ctr"/>
                </a:tc>
                <a:tc>
                  <a:txBody>
                    <a:bodyPr/>
                    <a:lstStyle/>
                    <a:p>
                      <a:pPr algn="ctr"/>
                      <a:r>
                        <a:rPr lang="vi-VN" sz="1800" b="0" i="0">
                          <a:solidFill>
                            <a:srgbClr val="000000"/>
                          </a:solidFill>
                          <a:effectLst/>
                          <a:latin typeface="VNR9"/>
                        </a:rPr>
                        <a:t>12.934</a:t>
                      </a:r>
                      <a:endParaRPr lang="vi-VN" sz="1800" b="0">
                        <a:effectLst/>
                      </a:endParaRPr>
                    </a:p>
                  </a:txBody>
                  <a:tcPr anchor="ctr"/>
                </a:tc>
                <a:tc>
                  <a:txBody>
                    <a:bodyPr/>
                    <a:lstStyle/>
                    <a:p>
                      <a:pPr algn="ctr"/>
                      <a:r>
                        <a:rPr lang="vi-VN" sz="1800" b="0" i="0">
                          <a:solidFill>
                            <a:srgbClr val="000000"/>
                          </a:solidFill>
                          <a:effectLst/>
                          <a:latin typeface="VNR9"/>
                        </a:rPr>
                        <a:t>0.4074</a:t>
                      </a:r>
                      <a:endParaRPr lang="vi-VN" sz="1800" b="0">
                        <a:effectLst/>
                      </a:endParaRPr>
                    </a:p>
                  </a:txBody>
                  <a:tcPr anchor="ctr"/>
                </a:tc>
                <a:tc>
                  <a:txBody>
                    <a:bodyPr/>
                    <a:lstStyle/>
                    <a:p>
                      <a:pPr algn="ctr"/>
                      <a:r>
                        <a:rPr lang="vi-VN" sz="1800" b="0" i="0">
                          <a:solidFill>
                            <a:srgbClr val="000000"/>
                          </a:solidFill>
                          <a:effectLst/>
                          <a:latin typeface="VNR9"/>
                        </a:rPr>
                        <a:t>10.283</a:t>
                      </a:r>
                      <a:endParaRPr lang="vi-VN" sz="1800" b="0">
                        <a:effectLst/>
                      </a:endParaRPr>
                    </a:p>
                  </a:txBody>
                  <a:tcPr anchor="ctr"/>
                </a:tc>
                <a:tc>
                  <a:txBody>
                    <a:bodyPr/>
                    <a:lstStyle/>
                    <a:p>
                      <a:pPr algn="ctr"/>
                      <a:r>
                        <a:rPr lang="vi-VN" sz="1800" b="0" i="0">
                          <a:solidFill>
                            <a:srgbClr val="000000"/>
                          </a:solidFill>
                          <a:effectLst/>
                          <a:latin typeface="VNR9"/>
                        </a:rPr>
                        <a:t>1.0022</a:t>
                      </a:r>
                      <a:endParaRPr lang="vi-VN" sz="1800" b="0">
                        <a:effectLst/>
                      </a:endParaRPr>
                    </a:p>
                  </a:txBody>
                  <a:tcPr anchor="ctr"/>
                </a:tc>
                <a:tc>
                  <a:txBody>
                    <a:bodyPr/>
                    <a:lstStyle/>
                    <a:p>
                      <a:pPr algn="ctr"/>
                      <a:r>
                        <a:rPr lang="vi-VN" sz="1800" b="0" i="0">
                          <a:solidFill>
                            <a:srgbClr val="000000"/>
                          </a:solidFill>
                          <a:effectLst/>
                          <a:latin typeface="VNR9"/>
                        </a:rPr>
                        <a:t>0.07863</a:t>
                      </a:r>
                      <a:endParaRPr lang="vi-VN" sz="1800" b="0">
                        <a:effectLst/>
                      </a:endParaRPr>
                    </a:p>
                  </a:txBody>
                  <a:tcPr anchor="ctr"/>
                </a:tc>
                <a:tc>
                  <a:txBody>
                    <a:bodyPr/>
                    <a:lstStyle/>
                    <a:p>
                      <a:pPr algn="ctr"/>
                      <a:r>
                        <a:rPr lang="vi-VN" sz="1800" b="0" i="0">
                          <a:solidFill>
                            <a:srgbClr val="000000"/>
                          </a:solidFill>
                          <a:effectLst/>
                          <a:latin typeface="VNR9"/>
                        </a:rPr>
                        <a:t>0.8389</a:t>
                      </a:r>
                      <a:endParaRPr lang="vi-VN" sz="1800" b="0">
                        <a:effectLst/>
                      </a:endParaRPr>
                    </a:p>
                  </a:txBody>
                  <a:tcPr anchor="ctr"/>
                </a:tc>
                <a:tc>
                  <a:txBody>
                    <a:bodyPr/>
                    <a:lstStyle/>
                    <a:p>
                      <a:pPr algn="ctr"/>
                      <a:endParaRPr lang="vi-VN" sz="1800" b="0"/>
                    </a:p>
                  </a:txBody>
                  <a:tcPr anchor="ctr"/>
                </a:tc>
                <a:extLst>
                  <a:ext uri="{0D108BD9-81ED-4DB2-BD59-A6C34878D82A}">
                    <a16:rowId xmlns:a16="http://schemas.microsoft.com/office/drawing/2014/main" val="2593408325"/>
                  </a:ext>
                </a:extLst>
              </a:tr>
              <a:tr h="371727">
                <a:tc>
                  <a:txBody>
                    <a:bodyPr/>
                    <a:lstStyle/>
                    <a:p>
                      <a:pPr algn="ctr"/>
                      <a:r>
                        <a:rPr lang="vi-VN" sz="1800" b="0"/>
                        <a:t>2</a:t>
                      </a:r>
                    </a:p>
                  </a:txBody>
                  <a:tcPr anchor="ctr"/>
                </a:tc>
                <a:tc>
                  <a:txBody>
                    <a:bodyPr/>
                    <a:lstStyle/>
                    <a:p>
                      <a:pPr algn="ctr"/>
                      <a:r>
                        <a:rPr lang="vi-VN" sz="1800" b="0" i="0">
                          <a:solidFill>
                            <a:srgbClr val="000000"/>
                          </a:solidFill>
                          <a:effectLst/>
                          <a:latin typeface="VNR9"/>
                        </a:rPr>
                        <a:t>8.991</a:t>
                      </a:r>
                      <a:endParaRPr lang="vi-VN" sz="1800" b="0">
                        <a:effectLst/>
                      </a:endParaRPr>
                    </a:p>
                  </a:txBody>
                  <a:tcPr anchor="ctr"/>
                </a:tc>
                <a:tc>
                  <a:txBody>
                    <a:bodyPr/>
                    <a:lstStyle/>
                    <a:p>
                      <a:pPr algn="ctr"/>
                      <a:r>
                        <a:rPr lang="vi-VN" sz="1800" b="0" i="0">
                          <a:solidFill>
                            <a:srgbClr val="000000"/>
                          </a:solidFill>
                          <a:effectLst/>
                          <a:latin typeface="VNR9"/>
                        </a:rPr>
                        <a:t>0.7164</a:t>
                      </a:r>
                      <a:endParaRPr lang="vi-VN" sz="1800" b="0">
                        <a:effectLst/>
                      </a:endParaRPr>
                    </a:p>
                  </a:txBody>
                  <a:tcPr anchor="ctr"/>
                </a:tc>
                <a:tc>
                  <a:txBody>
                    <a:bodyPr/>
                    <a:lstStyle/>
                    <a:p>
                      <a:pPr algn="ctr"/>
                      <a:r>
                        <a:rPr lang="vi-VN" sz="1800" b="0" i="0">
                          <a:solidFill>
                            <a:srgbClr val="000000"/>
                          </a:solidFill>
                          <a:effectLst/>
                          <a:latin typeface="VNR9"/>
                        </a:rPr>
                        <a:t>7.081</a:t>
                      </a:r>
                      <a:endParaRPr lang="vi-VN" sz="1800" b="0">
                        <a:effectLst/>
                      </a:endParaRPr>
                    </a:p>
                  </a:txBody>
                  <a:tcPr anchor="ctr"/>
                </a:tc>
                <a:tc>
                  <a:txBody>
                    <a:bodyPr/>
                    <a:lstStyle/>
                    <a:p>
                      <a:pPr algn="ctr"/>
                      <a:r>
                        <a:rPr lang="vi-VN" sz="1800" b="0" i="0">
                          <a:solidFill>
                            <a:srgbClr val="000000"/>
                          </a:solidFill>
                          <a:effectLst/>
                          <a:latin typeface="VNR9"/>
                        </a:rPr>
                        <a:t>0.5243</a:t>
                      </a:r>
                      <a:endParaRPr lang="vi-VN" sz="1800" b="0">
                        <a:effectLst/>
                      </a:endParaRPr>
                    </a:p>
                  </a:txBody>
                  <a:tcPr anchor="ctr"/>
                </a:tc>
                <a:tc>
                  <a:txBody>
                    <a:bodyPr/>
                    <a:lstStyle/>
                    <a:p>
                      <a:pPr algn="ctr"/>
                      <a:r>
                        <a:rPr lang="vi-VN" sz="1800" b="0" i="0">
                          <a:solidFill>
                            <a:srgbClr val="000000"/>
                          </a:solidFill>
                          <a:effectLst/>
                          <a:latin typeface="VNR9"/>
                        </a:rPr>
                        <a:t>0.03848</a:t>
                      </a:r>
                      <a:endParaRPr lang="vi-VN" sz="1800" b="0">
                        <a:effectLst/>
                      </a:endParaRPr>
                    </a:p>
                  </a:txBody>
                  <a:tcPr anchor="ctr"/>
                </a:tc>
                <a:tc>
                  <a:txBody>
                    <a:bodyPr/>
                    <a:lstStyle/>
                    <a:p>
                      <a:pPr algn="ctr"/>
                      <a:r>
                        <a:rPr lang="vi-VN" sz="1800" b="0" i="0" dirty="0">
                          <a:solidFill>
                            <a:srgbClr val="000000"/>
                          </a:solidFill>
                          <a:effectLst/>
                          <a:latin typeface="VNR9"/>
                        </a:rPr>
                        <a:t>0.3382</a:t>
                      </a:r>
                      <a:endParaRPr lang="vi-VN" sz="1800" b="0" dirty="0">
                        <a:effectLst/>
                      </a:endParaRPr>
                    </a:p>
                  </a:txBody>
                  <a:tcPr anchor="ctr"/>
                </a:tc>
                <a:tc>
                  <a:txBody>
                    <a:bodyPr/>
                    <a:lstStyle/>
                    <a:p>
                      <a:pPr algn="ctr"/>
                      <a:endParaRPr lang="vi-VN" sz="1800" b="0"/>
                    </a:p>
                  </a:txBody>
                  <a:tcPr anchor="ctr"/>
                </a:tc>
                <a:extLst>
                  <a:ext uri="{0D108BD9-81ED-4DB2-BD59-A6C34878D82A}">
                    <a16:rowId xmlns:a16="http://schemas.microsoft.com/office/drawing/2014/main" val="3681255508"/>
                  </a:ext>
                </a:extLst>
              </a:tr>
              <a:tr h="371727">
                <a:tc>
                  <a:txBody>
                    <a:bodyPr/>
                    <a:lstStyle/>
                    <a:p>
                      <a:pPr algn="ctr"/>
                      <a:r>
                        <a:rPr lang="vi-VN" sz="1800" b="0"/>
                        <a:t>3</a:t>
                      </a:r>
                    </a:p>
                  </a:txBody>
                  <a:tcPr anchor="ctr"/>
                </a:tc>
                <a:tc>
                  <a:txBody>
                    <a:bodyPr/>
                    <a:lstStyle/>
                    <a:p>
                      <a:pPr algn="ctr"/>
                      <a:r>
                        <a:rPr lang="vi-VN" sz="1800" b="0" i="0">
                          <a:solidFill>
                            <a:srgbClr val="000000"/>
                          </a:solidFill>
                          <a:effectLst/>
                          <a:latin typeface="VNR9"/>
                        </a:rPr>
                        <a:t>7.295</a:t>
                      </a:r>
                      <a:endParaRPr lang="vi-VN" sz="1800" b="0">
                        <a:effectLst/>
                      </a:endParaRPr>
                    </a:p>
                  </a:txBody>
                  <a:tcPr anchor="ctr"/>
                </a:tc>
                <a:tc>
                  <a:txBody>
                    <a:bodyPr/>
                    <a:lstStyle/>
                    <a:p>
                      <a:pPr algn="ctr"/>
                      <a:r>
                        <a:rPr lang="vi-VN" sz="1800" b="0" i="0">
                          <a:solidFill>
                            <a:srgbClr val="000000"/>
                          </a:solidFill>
                          <a:effectLst/>
                          <a:latin typeface="VNR9"/>
                        </a:rPr>
                        <a:t>0.8245</a:t>
                      </a:r>
                      <a:endParaRPr lang="vi-VN" sz="1800" b="0">
                        <a:effectLst/>
                      </a:endParaRPr>
                    </a:p>
                  </a:txBody>
                  <a:tcPr anchor="ctr"/>
                </a:tc>
                <a:tc>
                  <a:txBody>
                    <a:bodyPr/>
                    <a:lstStyle/>
                    <a:p>
                      <a:pPr algn="ctr"/>
                      <a:r>
                        <a:rPr lang="vi-VN" sz="1800" b="0" i="0">
                          <a:solidFill>
                            <a:srgbClr val="000000"/>
                          </a:solidFill>
                          <a:effectLst/>
                          <a:latin typeface="VNR9"/>
                        </a:rPr>
                        <a:t>5.599</a:t>
                      </a:r>
                      <a:endParaRPr lang="vi-VN" sz="1800" b="0">
                        <a:effectLst/>
                      </a:endParaRPr>
                    </a:p>
                  </a:txBody>
                  <a:tcPr anchor="ctr"/>
                </a:tc>
                <a:tc>
                  <a:txBody>
                    <a:bodyPr/>
                    <a:lstStyle/>
                    <a:p>
                      <a:pPr algn="ctr"/>
                      <a:r>
                        <a:rPr lang="vi-VN" sz="1800" b="0" i="0">
                          <a:solidFill>
                            <a:srgbClr val="000000"/>
                          </a:solidFill>
                          <a:effectLst/>
                          <a:latin typeface="VNR9"/>
                        </a:rPr>
                        <a:t>0.6302</a:t>
                      </a:r>
                      <a:endParaRPr lang="vi-VN" sz="1800" b="0">
                        <a:effectLst/>
                      </a:endParaRPr>
                    </a:p>
                  </a:txBody>
                  <a:tcPr anchor="ctr"/>
                </a:tc>
                <a:tc>
                  <a:txBody>
                    <a:bodyPr/>
                    <a:lstStyle/>
                    <a:p>
                      <a:pPr algn="ctr"/>
                      <a:r>
                        <a:rPr lang="vi-VN" sz="1800" b="0" i="0">
                          <a:solidFill>
                            <a:srgbClr val="000000"/>
                          </a:solidFill>
                          <a:effectLst/>
                          <a:latin typeface="VNR9"/>
                        </a:rPr>
                        <a:t>0.03035</a:t>
                      </a:r>
                      <a:endParaRPr lang="vi-VN" sz="1800" b="0">
                        <a:effectLst/>
                      </a:endParaRPr>
                    </a:p>
                  </a:txBody>
                  <a:tcPr anchor="ctr"/>
                </a:tc>
                <a:tc>
                  <a:txBody>
                    <a:bodyPr/>
                    <a:lstStyle/>
                    <a:p>
                      <a:pPr algn="ctr"/>
                      <a:r>
                        <a:rPr lang="vi-VN" sz="1800" b="0" i="0">
                          <a:solidFill>
                            <a:srgbClr val="000000"/>
                          </a:solidFill>
                          <a:effectLst/>
                          <a:latin typeface="VNR9"/>
                        </a:rPr>
                        <a:t>0.3942</a:t>
                      </a:r>
                      <a:endParaRPr lang="vi-VN" sz="1800" b="0">
                        <a:effectLst/>
                      </a:endParaRPr>
                    </a:p>
                  </a:txBody>
                  <a:tcPr anchor="ctr"/>
                </a:tc>
                <a:tc>
                  <a:txBody>
                    <a:bodyPr/>
                    <a:lstStyle/>
                    <a:p>
                      <a:pPr algn="ctr"/>
                      <a:endParaRPr lang="vi-VN" sz="1800" b="0"/>
                    </a:p>
                  </a:txBody>
                  <a:tcPr anchor="ctr"/>
                </a:tc>
                <a:extLst>
                  <a:ext uri="{0D108BD9-81ED-4DB2-BD59-A6C34878D82A}">
                    <a16:rowId xmlns:a16="http://schemas.microsoft.com/office/drawing/2014/main" val="851615598"/>
                  </a:ext>
                </a:extLst>
              </a:tr>
              <a:tr h="371727">
                <a:tc>
                  <a:txBody>
                    <a:bodyPr/>
                    <a:lstStyle/>
                    <a:p>
                      <a:pPr algn="ctr"/>
                      <a:r>
                        <a:rPr lang="vi-VN" sz="1800" b="0"/>
                        <a:t>4</a:t>
                      </a:r>
                    </a:p>
                  </a:txBody>
                  <a:tcPr anchor="ctr"/>
                </a:tc>
                <a:tc>
                  <a:txBody>
                    <a:bodyPr/>
                    <a:lstStyle/>
                    <a:p>
                      <a:pPr algn="ctr"/>
                      <a:r>
                        <a:rPr lang="vi-VN" sz="1800" b="0" i="0">
                          <a:solidFill>
                            <a:srgbClr val="000000"/>
                          </a:solidFill>
                          <a:effectLst/>
                          <a:latin typeface="VNR9"/>
                        </a:rPr>
                        <a:t>6.323</a:t>
                      </a:r>
                      <a:endParaRPr lang="vi-VN" sz="1800" b="0">
                        <a:effectLst/>
                      </a:endParaRPr>
                    </a:p>
                  </a:txBody>
                  <a:tcPr anchor="ctr"/>
                </a:tc>
                <a:tc>
                  <a:txBody>
                    <a:bodyPr/>
                    <a:lstStyle/>
                    <a:p>
                      <a:pPr algn="ctr"/>
                      <a:r>
                        <a:rPr lang="vi-VN" sz="1800" b="0" i="0">
                          <a:solidFill>
                            <a:srgbClr val="000000"/>
                          </a:solidFill>
                          <a:effectLst/>
                          <a:latin typeface="VNR9"/>
                        </a:rPr>
                        <a:t>0.8818</a:t>
                      </a:r>
                      <a:endParaRPr lang="vi-VN" sz="1800" b="0">
                        <a:effectLst/>
                      </a:endParaRPr>
                    </a:p>
                  </a:txBody>
                  <a:tcPr anchor="ctr"/>
                </a:tc>
                <a:tc>
                  <a:txBody>
                    <a:bodyPr/>
                    <a:lstStyle/>
                    <a:p>
                      <a:pPr algn="ctr"/>
                      <a:r>
                        <a:rPr lang="vi-VN" sz="1800" b="0" i="0">
                          <a:solidFill>
                            <a:srgbClr val="000000"/>
                          </a:solidFill>
                          <a:effectLst/>
                          <a:latin typeface="VNR9"/>
                        </a:rPr>
                        <a:t>4.852</a:t>
                      </a:r>
                      <a:endParaRPr lang="vi-VN" sz="1800" b="0">
                        <a:effectLst/>
                      </a:endParaRPr>
                    </a:p>
                  </a:txBody>
                  <a:tcPr anchor="ctr"/>
                </a:tc>
                <a:tc>
                  <a:txBody>
                    <a:bodyPr/>
                    <a:lstStyle/>
                    <a:p>
                      <a:pPr algn="ctr"/>
                      <a:r>
                        <a:rPr lang="vi-VN" sz="1800" b="0" i="0" dirty="0">
                          <a:solidFill>
                            <a:srgbClr val="000000"/>
                          </a:solidFill>
                          <a:effectLst/>
                          <a:latin typeface="VNR9"/>
                        </a:rPr>
                        <a:t>0.5448</a:t>
                      </a:r>
                      <a:endParaRPr lang="vi-VN" sz="1800" b="0" dirty="0">
                        <a:effectLst/>
                      </a:endParaRPr>
                    </a:p>
                  </a:txBody>
                  <a:tcPr anchor="ctr"/>
                </a:tc>
                <a:tc>
                  <a:txBody>
                    <a:bodyPr/>
                    <a:lstStyle/>
                    <a:p>
                      <a:pPr algn="ctr"/>
                      <a:r>
                        <a:rPr lang="vi-VN" sz="1800" b="0" i="0">
                          <a:solidFill>
                            <a:srgbClr val="000000"/>
                          </a:solidFill>
                          <a:effectLst/>
                          <a:latin typeface="VNR9"/>
                        </a:rPr>
                        <a:t>0.01514</a:t>
                      </a:r>
                      <a:endParaRPr lang="vi-VN" sz="1800" b="0">
                        <a:effectLst/>
                      </a:endParaRPr>
                    </a:p>
                  </a:txBody>
                  <a:tcPr anchor="ctr"/>
                </a:tc>
                <a:tc>
                  <a:txBody>
                    <a:bodyPr/>
                    <a:lstStyle/>
                    <a:p>
                      <a:pPr algn="ctr"/>
                      <a:r>
                        <a:rPr lang="vi-VN" sz="1800" b="0" i="0">
                          <a:solidFill>
                            <a:srgbClr val="000000"/>
                          </a:solidFill>
                          <a:effectLst/>
                          <a:latin typeface="VNR9"/>
                        </a:rPr>
                        <a:t>0.3576</a:t>
                      </a:r>
                      <a:endParaRPr lang="vi-VN" sz="1800" b="0">
                        <a:effectLst/>
                      </a:endParaRPr>
                    </a:p>
                  </a:txBody>
                  <a:tcPr anchor="ctr"/>
                </a:tc>
                <a:tc>
                  <a:txBody>
                    <a:bodyPr/>
                    <a:lstStyle/>
                    <a:p>
                      <a:pPr algn="ctr"/>
                      <a:endParaRPr lang="vi-VN" sz="1800" b="0"/>
                    </a:p>
                  </a:txBody>
                  <a:tcPr anchor="ctr"/>
                </a:tc>
                <a:extLst>
                  <a:ext uri="{0D108BD9-81ED-4DB2-BD59-A6C34878D82A}">
                    <a16:rowId xmlns:a16="http://schemas.microsoft.com/office/drawing/2014/main" val="1094305432"/>
                  </a:ext>
                </a:extLst>
              </a:tr>
              <a:tr h="371727">
                <a:tc>
                  <a:txBody>
                    <a:bodyPr/>
                    <a:lstStyle/>
                    <a:p>
                      <a:pPr algn="ctr"/>
                      <a:r>
                        <a:rPr lang="vi-VN" sz="1800" b="0"/>
                        <a:t>5</a:t>
                      </a:r>
                    </a:p>
                  </a:txBody>
                  <a:tcPr anchor="ctr"/>
                </a:tc>
                <a:tc>
                  <a:txBody>
                    <a:bodyPr/>
                    <a:lstStyle/>
                    <a:p>
                      <a:pPr algn="ctr"/>
                      <a:r>
                        <a:rPr lang="vi-VN" sz="1800" b="0" i="0">
                          <a:solidFill>
                            <a:srgbClr val="000000"/>
                          </a:solidFill>
                          <a:effectLst/>
                          <a:latin typeface="VNR9"/>
                        </a:rPr>
                        <a:t>6.231</a:t>
                      </a:r>
                      <a:endParaRPr lang="vi-VN" sz="1800" b="0">
                        <a:effectLst/>
                      </a:endParaRPr>
                    </a:p>
                  </a:txBody>
                  <a:tcPr anchor="ctr"/>
                </a:tc>
                <a:tc>
                  <a:txBody>
                    <a:bodyPr/>
                    <a:lstStyle/>
                    <a:p>
                      <a:pPr algn="ctr"/>
                      <a:r>
                        <a:rPr lang="vi-VN" sz="1800" b="0" i="0">
                          <a:solidFill>
                            <a:srgbClr val="000000"/>
                          </a:solidFill>
                          <a:effectLst/>
                          <a:latin typeface="VNR9"/>
                        </a:rPr>
                        <a:t>0.8935</a:t>
                      </a:r>
                      <a:endParaRPr lang="vi-VN" sz="1800" b="0">
                        <a:effectLst/>
                      </a:endParaRPr>
                    </a:p>
                  </a:txBody>
                  <a:tcPr anchor="ctr"/>
                </a:tc>
                <a:tc>
                  <a:txBody>
                    <a:bodyPr/>
                    <a:lstStyle/>
                    <a:p>
                      <a:pPr algn="ctr"/>
                      <a:r>
                        <a:rPr lang="vi-VN" sz="1800" b="0" i="0">
                          <a:solidFill>
                            <a:srgbClr val="000000"/>
                          </a:solidFill>
                          <a:effectLst/>
                          <a:latin typeface="VNR9"/>
                        </a:rPr>
                        <a:t>4.872</a:t>
                      </a:r>
                      <a:endParaRPr lang="vi-VN" sz="1800" b="0">
                        <a:effectLst/>
                      </a:endParaRPr>
                    </a:p>
                  </a:txBody>
                  <a:tcPr anchor="ctr"/>
                </a:tc>
                <a:tc>
                  <a:txBody>
                    <a:bodyPr/>
                    <a:lstStyle/>
                    <a:p>
                      <a:pPr algn="ctr"/>
                      <a:r>
                        <a:rPr lang="vi-VN" sz="1800" b="0" i="0">
                          <a:solidFill>
                            <a:srgbClr val="000000"/>
                          </a:solidFill>
                          <a:effectLst/>
                          <a:latin typeface="VNR9"/>
                        </a:rPr>
                        <a:t>0.5853</a:t>
                      </a:r>
                      <a:endParaRPr lang="vi-VN" sz="1800" b="0">
                        <a:effectLst/>
                      </a:endParaRPr>
                    </a:p>
                  </a:txBody>
                  <a:tcPr anchor="ctr"/>
                </a:tc>
                <a:tc>
                  <a:txBody>
                    <a:bodyPr/>
                    <a:lstStyle/>
                    <a:p>
                      <a:pPr algn="ctr"/>
                      <a:r>
                        <a:rPr lang="vi-VN" sz="1800" b="0" i="0">
                          <a:solidFill>
                            <a:srgbClr val="000000"/>
                          </a:solidFill>
                          <a:effectLst/>
                          <a:latin typeface="VNR9"/>
                        </a:rPr>
                        <a:t>0.02256</a:t>
                      </a:r>
                      <a:endParaRPr lang="vi-VN" sz="1800" b="0">
                        <a:effectLst/>
                      </a:endParaRPr>
                    </a:p>
                  </a:txBody>
                  <a:tcPr anchor="ctr"/>
                </a:tc>
                <a:tc>
                  <a:txBody>
                    <a:bodyPr/>
                    <a:lstStyle/>
                    <a:p>
                      <a:pPr algn="ctr"/>
                      <a:r>
                        <a:rPr lang="vi-VN" sz="1800" b="0" i="0">
                          <a:solidFill>
                            <a:srgbClr val="000000"/>
                          </a:solidFill>
                          <a:effectLst/>
                          <a:latin typeface="VNR9"/>
                        </a:rPr>
                        <a:t>0.3223</a:t>
                      </a:r>
                      <a:endParaRPr lang="vi-VN" sz="1800" b="0">
                        <a:effectLst/>
                      </a:endParaRPr>
                    </a:p>
                  </a:txBody>
                  <a:tcPr anchor="ctr"/>
                </a:tc>
                <a:tc>
                  <a:txBody>
                    <a:bodyPr/>
                    <a:lstStyle/>
                    <a:p>
                      <a:pPr algn="ctr"/>
                      <a:endParaRPr lang="vi-VN" sz="1800" b="0"/>
                    </a:p>
                  </a:txBody>
                  <a:tcPr anchor="ctr"/>
                </a:tc>
                <a:extLst>
                  <a:ext uri="{0D108BD9-81ED-4DB2-BD59-A6C34878D82A}">
                    <a16:rowId xmlns:a16="http://schemas.microsoft.com/office/drawing/2014/main" val="1570947846"/>
                  </a:ext>
                </a:extLst>
              </a:tr>
              <a:tr h="371727">
                <a:tc>
                  <a:txBody>
                    <a:bodyPr/>
                    <a:lstStyle/>
                    <a:p>
                      <a:pPr algn="ctr"/>
                      <a:r>
                        <a:rPr lang="vi-VN" sz="1800" b="0"/>
                        <a:t>6</a:t>
                      </a:r>
                    </a:p>
                  </a:txBody>
                  <a:tcPr anchor="ctr"/>
                </a:tc>
                <a:tc>
                  <a:txBody>
                    <a:bodyPr/>
                    <a:lstStyle/>
                    <a:p>
                      <a:pPr algn="ctr"/>
                      <a:r>
                        <a:rPr lang="vi-VN" sz="1800" b="0" i="0">
                          <a:solidFill>
                            <a:srgbClr val="000000"/>
                          </a:solidFill>
                          <a:effectLst/>
                          <a:latin typeface="VNR9"/>
                        </a:rPr>
                        <a:t>4.923</a:t>
                      </a:r>
                      <a:endParaRPr lang="vi-VN" sz="1800" b="0">
                        <a:effectLst/>
                      </a:endParaRPr>
                    </a:p>
                  </a:txBody>
                  <a:tcPr anchor="ctr"/>
                </a:tc>
                <a:tc>
                  <a:txBody>
                    <a:bodyPr/>
                    <a:lstStyle/>
                    <a:p>
                      <a:pPr algn="ctr"/>
                      <a:r>
                        <a:rPr lang="vi-VN" sz="1800" b="0" i="0">
                          <a:solidFill>
                            <a:srgbClr val="000000"/>
                          </a:solidFill>
                          <a:effectLst/>
                          <a:latin typeface="VNR9"/>
                        </a:rPr>
                        <a:t>0.9207</a:t>
                      </a:r>
                      <a:endParaRPr lang="vi-VN" sz="1800" b="0">
                        <a:effectLst/>
                      </a:endParaRPr>
                    </a:p>
                  </a:txBody>
                  <a:tcPr anchor="ctr"/>
                </a:tc>
                <a:tc>
                  <a:txBody>
                    <a:bodyPr/>
                    <a:lstStyle/>
                    <a:p>
                      <a:pPr algn="ctr"/>
                      <a:r>
                        <a:rPr lang="vi-VN" sz="1800" b="0" i="0">
                          <a:solidFill>
                            <a:srgbClr val="000000"/>
                          </a:solidFill>
                          <a:effectLst/>
                          <a:latin typeface="VNR9"/>
                        </a:rPr>
                        <a:t>3.585</a:t>
                      </a:r>
                      <a:endParaRPr lang="vi-VN" sz="1800" b="0">
                        <a:effectLst/>
                      </a:endParaRPr>
                    </a:p>
                  </a:txBody>
                  <a:tcPr anchor="ctr"/>
                </a:tc>
                <a:tc>
                  <a:txBody>
                    <a:bodyPr/>
                    <a:lstStyle/>
                    <a:p>
                      <a:pPr algn="ctr"/>
                      <a:r>
                        <a:rPr lang="vi-VN" sz="1800" b="0" i="0">
                          <a:solidFill>
                            <a:srgbClr val="000000"/>
                          </a:solidFill>
                          <a:effectLst/>
                          <a:latin typeface="VNR9"/>
                        </a:rPr>
                        <a:t>0.6064</a:t>
                      </a:r>
                      <a:endParaRPr lang="vi-VN" sz="1800" b="0">
                        <a:effectLst/>
                      </a:endParaRPr>
                    </a:p>
                  </a:txBody>
                  <a:tcPr anchor="ctr"/>
                </a:tc>
                <a:tc>
                  <a:txBody>
                    <a:bodyPr/>
                    <a:lstStyle/>
                    <a:p>
                      <a:pPr algn="ctr"/>
                      <a:r>
                        <a:rPr lang="vi-VN" sz="1800" b="0" i="0">
                          <a:solidFill>
                            <a:srgbClr val="000000"/>
                          </a:solidFill>
                          <a:effectLst/>
                          <a:latin typeface="VNR9"/>
                        </a:rPr>
                        <a:t>0.01767</a:t>
                      </a:r>
                      <a:endParaRPr lang="vi-VN" sz="1800" b="0">
                        <a:effectLst/>
                      </a:endParaRPr>
                    </a:p>
                  </a:txBody>
                  <a:tcPr anchor="ctr"/>
                </a:tc>
                <a:tc>
                  <a:txBody>
                    <a:bodyPr/>
                    <a:lstStyle/>
                    <a:p>
                      <a:pPr algn="ctr"/>
                      <a:r>
                        <a:rPr lang="vi-VN" sz="1800" b="0" i="0">
                          <a:solidFill>
                            <a:srgbClr val="000000"/>
                          </a:solidFill>
                          <a:effectLst/>
                          <a:latin typeface="VNR9"/>
                        </a:rPr>
                        <a:t>0.3271</a:t>
                      </a:r>
                      <a:endParaRPr lang="vi-VN" sz="1800" b="0">
                        <a:effectLst/>
                      </a:endParaRPr>
                    </a:p>
                  </a:txBody>
                  <a:tcPr anchor="ctr"/>
                </a:tc>
                <a:tc>
                  <a:txBody>
                    <a:bodyPr/>
                    <a:lstStyle/>
                    <a:p>
                      <a:pPr algn="ctr"/>
                      <a:r>
                        <a:rPr lang="vi-VN" sz="1800" b="0"/>
                        <a:t>*</a:t>
                      </a:r>
                    </a:p>
                  </a:txBody>
                  <a:tcPr anchor="ctr"/>
                </a:tc>
                <a:extLst>
                  <a:ext uri="{0D108BD9-81ED-4DB2-BD59-A6C34878D82A}">
                    <a16:rowId xmlns:a16="http://schemas.microsoft.com/office/drawing/2014/main" val="3093358196"/>
                  </a:ext>
                </a:extLst>
              </a:tr>
              <a:tr h="371727">
                <a:tc>
                  <a:txBody>
                    <a:bodyPr/>
                    <a:lstStyle/>
                    <a:p>
                      <a:pPr algn="ctr"/>
                      <a:r>
                        <a:rPr lang="vi-VN" sz="1800" b="0"/>
                        <a:t>7</a:t>
                      </a:r>
                    </a:p>
                  </a:txBody>
                  <a:tcPr anchor="ctr"/>
                </a:tc>
                <a:tc>
                  <a:txBody>
                    <a:bodyPr/>
                    <a:lstStyle/>
                    <a:p>
                      <a:pPr algn="ctr"/>
                      <a:r>
                        <a:rPr lang="vi-VN" sz="1800" b="0" i="0">
                          <a:solidFill>
                            <a:srgbClr val="000000"/>
                          </a:solidFill>
                          <a:effectLst/>
                          <a:latin typeface="VNR9"/>
                        </a:rPr>
                        <a:t>5.063</a:t>
                      </a:r>
                      <a:endParaRPr lang="vi-VN" sz="1800" b="0">
                        <a:effectLst/>
                      </a:endParaRPr>
                    </a:p>
                  </a:txBody>
                  <a:tcPr anchor="ctr"/>
                </a:tc>
                <a:tc>
                  <a:txBody>
                    <a:bodyPr/>
                    <a:lstStyle/>
                    <a:p>
                      <a:pPr algn="ctr"/>
                      <a:r>
                        <a:rPr lang="vi-VN" sz="1800" b="0" i="0">
                          <a:solidFill>
                            <a:srgbClr val="000000"/>
                          </a:solidFill>
                          <a:effectLst/>
                          <a:latin typeface="VNR9"/>
                        </a:rPr>
                        <a:t>0.9198</a:t>
                      </a:r>
                      <a:endParaRPr lang="vi-VN" sz="1800" b="0">
                        <a:effectLst/>
                      </a:endParaRPr>
                    </a:p>
                  </a:txBody>
                  <a:tcPr anchor="ctr"/>
                </a:tc>
                <a:tc>
                  <a:txBody>
                    <a:bodyPr/>
                    <a:lstStyle/>
                    <a:p>
                      <a:pPr algn="ctr"/>
                      <a:r>
                        <a:rPr lang="vi-VN" sz="1800" b="0" i="0">
                          <a:solidFill>
                            <a:srgbClr val="000000"/>
                          </a:solidFill>
                          <a:effectLst/>
                          <a:latin typeface="VNR9"/>
                        </a:rPr>
                        <a:t>3.673</a:t>
                      </a:r>
                      <a:endParaRPr lang="vi-VN" sz="1800" b="0">
                        <a:effectLst/>
                      </a:endParaRPr>
                    </a:p>
                  </a:txBody>
                  <a:tcPr anchor="ctr"/>
                </a:tc>
                <a:tc>
                  <a:txBody>
                    <a:bodyPr/>
                    <a:lstStyle/>
                    <a:p>
                      <a:pPr algn="ctr"/>
                      <a:r>
                        <a:rPr lang="vi-VN" sz="1800" b="0" i="0">
                          <a:solidFill>
                            <a:srgbClr val="000000"/>
                          </a:solidFill>
                          <a:effectLst/>
                          <a:latin typeface="VNR9"/>
                        </a:rPr>
                        <a:t>0.6949</a:t>
                      </a:r>
                      <a:endParaRPr lang="vi-VN" sz="1800" b="0">
                        <a:effectLst/>
                      </a:endParaRPr>
                    </a:p>
                  </a:txBody>
                  <a:tcPr anchor="ctr"/>
                </a:tc>
                <a:tc>
                  <a:txBody>
                    <a:bodyPr/>
                    <a:lstStyle/>
                    <a:p>
                      <a:pPr algn="ctr"/>
                      <a:r>
                        <a:rPr lang="vi-VN" sz="1800" b="0" i="0">
                          <a:solidFill>
                            <a:srgbClr val="000000"/>
                          </a:solidFill>
                          <a:effectLst/>
                          <a:latin typeface="VNR9"/>
                        </a:rPr>
                        <a:t>0.02011</a:t>
                      </a:r>
                      <a:endParaRPr lang="vi-VN" sz="1800" b="0">
                        <a:effectLst/>
                      </a:endParaRPr>
                    </a:p>
                  </a:txBody>
                  <a:tcPr anchor="ctr"/>
                </a:tc>
                <a:tc>
                  <a:txBody>
                    <a:bodyPr/>
                    <a:lstStyle/>
                    <a:p>
                      <a:pPr algn="ctr"/>
                      <a:r>
                        <a:rPr lang="vi-VN" sz="1800" b="0" i="0">
                          <a:solidFill>
                            <a:srgbClr val="000000"/>
                          </a:solidFill>
                          <a:effectLst/>
                          <a:latin typeface="VNR9"/>
                        </a:rPr>
                        <a:t>0.3856</a:t>
                      </a:r>
                      <a:endParaRPr lang="vi-VN" sz="1800" b="0">
                        <a:effectLst/>
                      </a:endParaRPr>
                    </a:p>
                  </a:txBody>
                  <a:tcPr anchor="ctr"/>
                </a:tc>
                <a:tc>
                  <a:txBody>
                    <a:bodyPr/>
                    <a:lstStyle/>
                    <a:p>
                      <a:pPr algn="ctr"/>
                      <a:endParaRPr lang="vi-VN" sz="1800" b="0"/>
                    </a:p>
                  </a:txBody>
                  <a:tcPr anchor="ctr"/>
                </a:tc>
                <a:extLst>
                  <a:ext uri="{0D108BD9-81ED-4DB2-BD59-A6C34878D82A}">
                    <a16:rowId xmlns:a16="http://schemas.microsoft.com/office/drawing/2014/main" val="2709443185"/>
                  </a:ext>
                </a:extLst>
              </a:tr>
              <a:tr h="371727">
                <a:tc>
                  <a:txBody>
                    <a:bodyPr/>
                    <a:lstStyle/>
                    <a:p>
                      <a:pPr algn="ctr"/>
                      <a:r>
                        <a:rPr lang="vi-VN" sz="1800" b="0"/>
                        <a:t>8</a:t>
                      </a:r>
                    </a:p>
                  </a:txBody>
                  <a:tcPr anchor="ctr"/>
                </a:tc>
                <a:tc>
                  <a:txBody>
                    <a:bodyPr/>
                    <a:lstStyle/>
                    <a:p>
                      <a:pPr algn="ctr"/>
                      <a:r>
                        <a:rPr lang="vi-VN" sz="1800" b="0" i="0">
                          <a:solidFill>
                            <a:srgbClr val="000000"/>
                          </a:solidFill>
                          <a:effectLst/>
                          <a:latin typeface="VNR9"/>
                        </a:rPr>
                        <a:t>5.169</a:t>
                      </a:r>
                      <a:endParaRPr lang="vi-VN" sz="1800" b="0">
                        <a:effectLst/>
                      </a:endParaRPr>
                    </a:p>
                  </a:txBody>
                  <a:tcPr anchor="ctr"/>
                </a:tc>
                <a:tc>
                  <a:txBody>
                    <a:bodyPr/>
                    <a:lstStyle/>
                    <a:p>
                      <a:pPr algn="ctr"/>
                      <a:r>
                        <a:rPr lang="vi-VN" sz="1800" b="0" i="0">
                          <a:solidFill>
                            <a:srgbClr val="000000"/>
                          </a:solidFill>
                          <a:effectLst/>
                          <a:latin typeface="VNR9"/>
                        </a:rPr>
                        <a:t>0.9189</a:t>
                      </a:r>
                      <a:endParaRPr lang="vi-VN" sz="1800" b="0">
                        <a:effectLst/>
                      </a:endParaRPr>
                    </a:p>
                  </a:txBody>
                  <a:tcPr anchor="ctr"/>
                </a:tc>
                <a:tc>
                  <a:txBody>
                    <a:bodyPr/>
                    <a:lstStyle/>
                    <a:p>
                      <a:pPr algn="ctr"/>
                      <a:r>
                        <a:rPr lang="vi-VN" sz="1800" b="0" i="0">
                          <a:solidFill>
                            <a:srgbClr val="000000"/>
                          </a:solidFill>
                          <a:effectLst/>
                          <a:latin typeface="VNR9"/>
                        </a:rPr>
                        <a:t>3.813</a:t>
                      </a:r>
                      <a:endParaRPr lang="vi-VN" sz="1800" b="0">
                        <a:effectLst/>
                      </a:endParaRPr>
                    </a:p>
                  </a:txBody>
                  <a:tcPr anchor="ctr"/>
                </a:tc>
                <a:tc>
                  <a:txBody>
                    <a:bodyPr/>
                    <a:lstStyle/>
                    <a:p>
                      <a:pPr algn="ctr"/>
                      <a:r>
                        <a:rPr lang="vi-VN" sz="1800" b="0" i="0">
                          <a:solidFill>
                            <a:srgbClr val="000000"/>
                          </a:solidFill>
                          <a:effectLst/>
                          <a:latin typeface="VNR9"/>
                        </a:rPr>
                        <a:t>0.6970</a:t>
                      </a:r>
                      <a:endParaRPr lang="vi-VN" sz="1800" b="0">
                        <a:effectLst/>
                      </a:endParaRPr>
                    </a:p>
                  </a:txBody>
                  <a:tcPr anchor="ctr"/>
                </a:tc>
                <a:tc>
                  <a:txBody>
                    <a:bodyPr/>
                    <a:lstStyle/>
                    <a:p>
                      <a:pPr algn="ctr"/>
                      <a:r>
                        <a:rPr lang="vi-VN" sz="1800" b="0" i="0">
                          <a:solidFill>
                            <a:srgbClr val="000000"/>
                          </a:solidFill>
                          <a:effectLst/>
                          <a:latin typeface="VNR9"/>
                        </a:rPr>
                        <a:t>0.02189</a:t>
                      </a:r>
                      <a:endParaRPr lang="vi-VN" sz="1800" b="0">
                        <a:effectLst/>
                      </a:endParaRPr>
                    </a:p>
                  </a:txBody>
                  <a:tcPr anchor="ctr"/>
                </a:tc>
                <a:tc>
                  <a:txBody>
                    <a:bodyPr/>
                    <a:lstStyle/>
                    <a:p>
                      <a:pPr algn="ctr"/>
                      <a:r>
                        <a:rPr lang="vi-VN" sz="1800" b="0" i="0">
                          <a:solidFill>
                            <a:srgbClr val="000000"/>
                          </a:solidFill>
                          <a:effectLst/>
                          <a:latin typeface="VNR9"/>
                        </a:rPr>
                        <a:t>0.3738</a:t>
                      </a:r>
                      <a:endParaRPr lang="vi-VN" sz="1800" b="0">
                        <a:effectLst/>
                      </a:endParaRPr>
                    </a:p>
                  </a:txBody>
                  <a:tcPr anchor="ctr"/>
                </a:tc>
                <a:tc>
                  <a:txBody>
                    <a:bodyPr/>
                    <a:lstStyle/>
                    <a:p>
                      <a:pPr algn="ctr"/>
                      <a:endParaRPr lang="vi-VN" sz="1800" b="0"/>
                    </a:p>
                  </a:txBody>
                  <a:tcPr anchor="ctr"/>
                </a:tc>
                <a:extLst>
                  <a:ext uri="{0D108BD9-81ED-4DB2-BD59-A6C34878D82A}">
                    <a16:rowId xmlns:a16="http://schemas.microsoft.com/office/drawing/2014/main" val="3523278670"/>
                  </a:ext>
                </a:extLst>
              </a:tr>
              <a:tr h="641611">
                <a:tc gridSpan="8">
                  <a:txBody>
                    <a:bodyPr/>
                    <a:lstStyle/>
                    <a:p>
                      <a:pPr algn="l"/>
                      <a:r>
                        <a:rPr lang="en-US" sz="1800" b="0" dirty="0">
                          <a:solidFill>
                            <a:sysClr val="windowText" lastClr="000000"/>
                          </a:solidFill>
                        </a:rPr>
                        <a:t>The top 5 variables (out of 6):</a:t>
                      </a:r>
                      <a:br>
                        <a:rPr lang="en-US" sz="1800" b="0" dirty="0">
                          <a:solidFill>
                            <a:sysClr val="windowText" lastClr="000000"/>
                          </a:solidFill>
                        </a:rPr>
                      </a:br>
                      <a:r>
                        <a:rPr lang="en-US" sz="1800" b="0" dirty="0">
                          <a:solidFill>
                            <a:sysClr val="windowText" lastClr="000000"/>
                          </a:solidFill>
                        </a:rPr>
                        <a:t>age, Cement, Water, </a:t>
                      </a:r>
                      <a:r>
                        <a:rPr lang="en-US" sz="1800" b="0" dirty="0" err="1">
                          <a:solidFill>
                            <a:sysClr val="windowText" lastClr="000000"/>
                          </a:solidFill>
                        </a:rPr>
                        <a:t>FineAgg</a:t>
                      </a:r>
                      <a:r>
                        <a:rPr lang="en-US" sz="1800" b="0" dirty="0">
                          <a:solidFill>
                            <a:sysClr val="windowText" lastClr="000000"/>
                          </a:solidFill>
                        </a:rPr>
                        <a:t>, Blast</a:t>
                      </a:r>
                      <a:endParaRPr lang="vi-VN" sz="1800" b="0" dirty="0">
                        <a:solidFill>
                          <a:sysClr val="windowText" lastClr="000000"/>
                        </a:solidFill>
                      </a:endParaRPr>
                    </a:p>
                  </a:txBody>
                  <a:tcPr anchor="ctr">
                    <a:solidFill>
                      <a:schemeClr val="accent2">
                        <a:lumMod val="40000"/>
                        <a:lumOff val="60000"/>
                      </a:schemeClr>
                    </a:solidFill>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781057168"/>
                  </a:ext>
                </a:extLst>
              </a:tr>
            </a:tbl>
          </a:graphicData>
        </a:graphic>
      </p:graphicFrame>
    </p:spTree>
    <p:extLst>
      <p:ext uri="{BB962C8B-B14F-4D97-AF65-F5344CB8AC3E}">
        <p14:creationId xmlns:p14="http://schemas.microsoft.com/office/powerpoint/2010/main" val="16355281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45A3-C5D7-4DC0-84EA-813BA5B9BE52}"/>
              </a:ext>
            </a:extLst>
          </p:cNvPr>
          <p:cNvSpPr>
            <a:spLocks noGrp="1"/>
          </p:cNvSpPr>
          <p:nvPr>
            <p:ph type="title"/>
          </p:nvPr>
        </p:nvSpPr>
        <p:spPr/>
        <p:txBody>
          <a:bodyPr/>
          <a:lstStyle/>
          <a:p>
            <a:r>
              <a:rPr lang="en-US" dirty="0"/>
              <a:t>CHỌN LỌC THUỘC TÍNH</a:t>
            </a:r>
          </a:p>
        </p:txBody>
      </p:sp>
      <p:pic>
        <p:nvPicPr>
          <p:cNvPr id="1026" name="Picture 2" descr="No description available.">
            <a:extLst>
              <a:ext uri="{FF2B5EF4-FFF2-40B4-BE49-F238E27FC236}">
                <a16:creationId xmlns:a16="http://schemas.microsoft.com/office/drawing/2014/main" id="{B3F76D43-EE9F-47A4-8EE2-6E40F10D8BF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09600" y="2390543"/>
            <a:ext cx="5384800" cy="294527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1E6B3C0-9E06-43E1-A958-D8FD6D822A2B}"/>
              </a:ext>
            </a:extLst>
          </p:cNvPr>
          <p:cNvSpPr>
            <a:spLocks noGrp="1"/>
          </p:cNvSpPr>
          <p:nvPr>
            <p:ph sz="half" idx="2"/>
          </p:nvPr>
        </p:nvSpPr>
        <p:spPr/>
        <p:txBody>
          <a:bodyPr/>
          <a:lstStyle/>
          <a:p>
            <a:pPr algn="just"/>
            <a:r>
              <a:rPr lang="en-US" dirty="0" err="1"/>
              <a:t>Kết</a:t>
            </a:r>
            <a:r>
              <a:rPr lang="en-US" dirty="0"/>
              <a:t> </a:t>
            </a:r>
            <a:r>
              <a:rPr lang="en-US" dirty="0" err="1"/>
              <a:t>quả</a:t>
            </a:r>
            <a:r>
              <a:rPr lang="en-US" dirty="0"/>
              <a:t> </a:t>
            </a:r>
            <a:r>
              <a:rPr lang="en-US" dirty="0" err="1"/>
              <a:t>của</a:t>
            </a:r>
            <a:r>
              <a:rPr lang="en-US" dirty="0"/>
              <a:t> </a:t>
            </a:r>
            <a:r>
              <a:rPr lang="en-US" dirty="0" err="1"/>
              <a:t>thuật</a:t>
            </a:r>
            <a:r>
              <a:rPr lang="en-US" dirty="0"/>
              <a:t> </a:t>
            </a:r>
            <a:r>
              <a:rPr lang="en-US" dirty="0" err="1"/>
              <a:t>toán</a:t>
            </a:r>
            <a:r>
              <a:rPr lang="en-US" dirty="0"/>
              <a:t> </a:t>
            </a:r>
            <a:r>
              <a:rPr lang="en-US" dirty="0" err="1"/>
              <a:t>cho</a:t>
            </a:r>
            <a:r>
              <a:rPr lang="en-US" dirty="0"/>
              <a:t> </a:t>
            </a:r>
            <a:r>
              <a:rPr lang="en-US" dirty="0" err="1"/>
              <a:t>thấy</a:t>
            </a:r>
            <a:r>
              <a:rPr lang="en-US" dirty="0"/>
              <a:t>:</a:t>
            </a:r>
          </a:p>
          <a:p>
            <a:pPr lvl="1" algn="just"/>
            <a:r>
              <a:rPr lang="en-US" dirty="0" err="1">
                <a:solidFill>
                  <a:srgbClr val="FF0000"/>
                </a:solidFill>
              </a:rPr>
              <a:t>Có</a:t>
            </a:r>
            <a:r>
              <a:rPr lang="en-US" dirty="0">
                <a:solidFill>
                  <a:srgbClr val="FF0000"/>
                </a:solidFill>
              </a:rPr>
              <a:t> 5 </a:t>
            </a:r>
            <a:r>
              <a:rPr lang="en-US" dirty="0" err="1">
                <a:solidFill>
                  <a:srgbClr val="FF0000"/>
                </a:solidFill>
              </a:rPr>
              <a:t>yếu</a:t>
            </a:r>
            <a:r>
              <a:rPr lang="en-US" dirty="0">
                <a:solidFill>
                  <a:srgbClr val="FF0000"/>
                </a:solidFill>
              </a:rPr>
              <a:t> </a:t>
            </a:r>
            <a:r>
              <a:rPr lang="en-US" dirty="0" err="1">
                <a:solidFill>
                  <a:srgbClr val="FF0000"/>
                </a:solidFill>
              </a:rPr>
              <a:t>tố</a:t>
            </a:r>
            <a:r>
              <a:rPr lang="en-US" dirty="0">
                <a:solidFill>
                  <a:srgbClr val="FF0000"/>
                </a:solidFill>
              </a:rPr>
              <a:t> </a:t>
            </a:r>
            <a:r>
              <a:rPr lang="en-US" dirty="0" err="1">
                <a:solidFill>
                  <a:srgbClr val="FF0000"/>
                </a:solidFill>
              </a:rPr>
              <a:t>có</a:t>
            </a:r>
            <a:r>
              <a:rPr lang="en-US" dirty="0">
                <a:solidFill>
                  <a:srgbClr val="FF0000"/>
                </a:solidFill>
              </a:rPr>
              <a:t> ý </a:t>
            </a:r>
            <a:r>
              <a:rPr lang="en-US" dirty="0" err="1">
                <a:solidFill>
                  <a:srgbClr val="FF0000"/>
                </a:solidFill>
              </a:rPr>
              <a:t>nghĩa</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tương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nhất</a:t>
            </a:r>
            <a:r>
              <a:rPr lang="en-US" dirty="0">
                <a:solidFill>
                  <a:srgbClr val="FF0000"/>
                </a:solidFill>
              </a:rPr>
              <a:t> </a:t>
            </a:r>
            <a:r>
              <a:rPr lang="en-US" dirty="0" err="1">
                <a:solidFill>
                  <a:srgbClr val="FF0000"/>
                </a:solidFill>
              </a:rPr>
              <a:t>với</a:t>
            </a:r>
            <a:r>
              <a:rPr lang="en-US" dirty="0">
                <a:solidFill>
                  <a:srgbClr val="FF0000"/>
                </a:solidFill>
              </a:rPr>
              <a:t> </a:t>
            </a:r>
            <a:r>
              <a:rPr lang="en-US" dirty="0" err="1">
                <a:solidFill>
                  <a:srgbClr val="FF0000"/>
                </a:solidFill>
              </a:rPr>
              <a:t>đầu</a:t>
            </a:r>
            <a:r>
              <a:rPr lang="en-US" dirty="0">
                <a:solidFill>
                  <a:srgbClr val="FF0000"/>
                </a:solidFill>
              </a:rPr>
              <a:t> ra. </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chúng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tôi</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chọn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chúng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để</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phân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tích</a:t>
            </a:r>
            <a:r>
              <a:rPr lang="en-US" dirty="0">
                <a:solidFill>
                  <a:srgbClr val="FF0000"/>
                </a:solidFill>
                <a:sym typeface="Wingdings" panose="05000000000000000000" pitchFamily="2" charset="2"/>
              </a:rPr>
              <a:t> ANOVA </a:t>
            </a:r>
            <a:r>
              <a:rPr lang="en-US" dirty="0" err="1">
                <a:solidFill>
                  <a:srgbClr val="FF0000"/>
                </a:solidFill>
                <a:sym typeface="Wingdings" panose="05000000000000000000" pitchFamily="2" charset="2"/>
              </a:rPr>
              <a:t>và</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xây</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dựng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mô</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hình</a:t>
            </a:r>
            <a:r>
              <a:rPr lang="en-US" dirty="0">
                <a:solidFill>
                  <a:srgbClr val="FF0000"/>
                </a:solidFill>
                <a:sym typeface="Wingdings" panose="05000000000000000000" pitchFamily="2" charset="2"/>
              </a:rPr>
              <a:t>.</a:t>
            </a:r>
            <a:endParaRPr lang="en-US" dirty="0">
              <a:solidFill>
                <a:srgbClr val="FF0000"/>
              </a:solidFill>
            </a:endParaRPr>
          </a:p>
          <a:p>
            <a:pPr algn="just"/>
            <a:endParaRPr lang="en-US" dirty="0"/>
          </a:p>
        </p:txBody>
      </p:sp>
      <p:cxnSp>
        <p:nvCxnSpPr>
          <p:cNvPr id="5" name="Straight Arrow Connector 4">
            <a:extLst>
              <a:ext uri="{FF2B5EF4-FFF2-40B4-BE49-F238E27FC236}">
                <a16:creationId xmlns:a16="http://schemas.microsoft.com/office/drawing/2014/main" id="{1E9CA1F7-3864-4EA8-8B13-FEBEAE4C1E7E}"/>
              </a:ext>
            </a:extLst>
          </p:cNvPr>
          <p:cNvCxnSpPr>
            <a:cxnSpLocks/>
            <a:endCxn id="9" idx="3"/>
          </p:cNvCxnSpPr>
          <p:nvPr/>
        </p:nvCxnSpPr>
        <p:spPr>
          <a:xfrm flipH="1">
            <a:off x="3429000" y="2971800"/>
            <a:ext cx="3581400" cy="2134510"/>
          </a:xfrm>
          <a:prstGeom prst="straightConnector1">
            <a:avLst/>
          </a:prstGeom>
          <a:ln>
            <a:solidFill>
              <a:srgbClr val="008000"/>
            </a:solidFill>
            <a:tailEnd type="triangle"/>
          </a:ln>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CA49A8C9-C148-43AC-B2E6-C0E9F29E4717}"/>
              </a:ext>
            </a:extLst>
          </p:cNvPr>
          <p:cNvSpPr/>
          <p:nvPr/>
        </p:nvSpPr>
        <p:spPr>
          <a:xfrm>
            <a:off x="533400" y="4876800"/>
            <a:ext cx="2895600" cy="459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54378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45A3-C5D7-4DC0-84EA-813BA5B9BE52}"/>
              </a:ext>
            </a:extLst>
          </p:cNvPr>
          <p:cNvSpPr>
            <a:spLocks noGrp="1"/>
          </p:cNvSpPr>
          <p:nvPr>
            <p:ph type="title"/>
          </p:nvPr>
        </p:nvSpPr>
        <p:spPr/>
        <p:txBody>
          <a:bodyPr/>
          <a:lstStyle/>
          <a:p>
            <a:r>
              <a:rPr lang="en-US" dirty="0"/>
              <a:t>PHÂN TÍCH ĐỊNH LƯỢNG</a:t>
            </a:r>
          </a:p>
        </p:txBody>
      </p:sp>
      <p:sp>
        <p:nvSpPr>
          <p:cNvPr id="3" name="Content Placeholder 2">
            <a:extLst>
              <a:ext uri="{FF2B5EF4-FFF2-40B4-BE49-F238E27FC236}">
                <a16:creationId xmlns:a16="http://schemas.microsoft.com/office/drawing/2014/main" id="{E3C7F8D7-159E-4B1D-9070-60386B24E2B5}"/>
              </a:ext>
            </a:extLst>
          </p:cNvPr>
          <p:cNvSpPr>
            <a:spLocks noGrp="1"/>
          </p:cNvSpPr>
          <p:nvPr>
            <p:ph idx="1"/>
          </p:nvPr>
        </p:nvSpPr>
        <p:spPr/>
        <p:txBody>
          <a:bodyPr/>
          <a:lstStyle/>
          <a:p>
            <a:r>
              <a:rPr lang="vi-VN" dirty="0"/>
              <a:t>Phân tích ANOVA:</a:t>
            </a:r>
          </a:p>
          <a:p>
            <a:pPr lvl="1"/>
            <a:r>
              <a:rPr lang="vi-VN" dirty="0">
                <a:solidFill>
                  <a:srgbClr val="FF0000"/>
                </a:solidFill>
              </a:rPr>
              <a:t>Ta đưa ra được hai giả thuyết </a:t>
            </a:r>
            <a:r>
              <a:rPr lang="en-US" dirty="0">
                <a:solidFill>
                  <a:srgbClr val="FF0000"/>
                </a:solidFill>
              </a:rPr>
              <a:t>k</a:t>
            </a:r>
            <a:r>
              <a:rPr lang="vi-VN" dirty="0">
                <a:solidFill>
                  <a:srgbClr val="FF0000"/>
                </a:solidFill>
              </a:rPr>
              <a:t>hông như sau:</a:t>
            </a:r>
          </a:p>
          <a:p>
            <a:pPr lvl="2"/>
            <a:r>
              <a:rPr lang="vi-VN" b="1" dirty="0"/>
              <a:t>H0:</a:t>
            </a:r>
            <a:r>
              <a:rPr lang="vi-VN" dirty="0"/>
              <a:t> Mean của các thuộc tính riêng lẻ không có ý nghĩa thống kê.</a:t>
            </a:r>
          </a:p>
          <a:p>
            <a:pPr lvl="2"/>
            <a:r>
              <a:rPr lang="vi-VN" b="1" dirty="0">
                <a:solidFill>
                  <a:srgbClr val="FF0000"/>
                </a:solidFill>
              </a:rPr>
              <a:t>H0: </a:t>
            </a:r>
            <a:r>
              <a:rPr lang="vi-VN" dirty="0">
                <a:solidFill>
                  <a:srgbClr val="FF0000"/>
                </a:solidFill>
              </a:rPr>
              <a:t>Không có sự tương tác giữa các thuộc tính.</a:t>
            </a:r>
          </a:p>
          <a:p>
            <a:endParaRPr lang="en-US" dirty="0"/>
          </a:p>
        </p:txBody>
      </p:sp>
    </p:spTree>
    <p:extLst>
      <p:ext uri="{BB962C8B-B14F-4D97-AF65-F5344CB8AC3E}">
        <p14:creationId xmlns:p14="http://schemas.microsoft.com/office/powerpoint/2010/main" val="95307228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04B3E-E635-4FC0-8B0F-B4BC4EE51363}"/>
              </a:ext>
            </a:extLst>
          </p:cNvPr>
          <p:cNvSpPr>
            <a:spLocks noGrp="1"/>
          </p:cNvSpPr>
          <p:nvPr>
            <p:ph type="title"/>
          </p:nvPr>
        </p:nvSpPr>
        <p:spPr/>
        <p:txBody>
          <a:bodyPr/>
          <a:lstStyle/>
          <a:p>
            <a:r>
              <a:rPr lang="en-US"/>
              <a:t>PHÂN TÍCH ĐỊNH LƯỢNG</a:t>
            </a:r>
            <a:endParaRPr lang="vi-VN"/>
          </a:p>
        </p:txBody>
      </p:sp>
      <p:graphicFrame>
        <p:nvGraphicFramePr>
          <p:cNvPr id="7" name="Table 7">
            <a:extLst>
              <a:ext uri="{FF2B5EF4-FFF2-40B4-BE49-F238E27FC236}">
                <a16:creationId xmlns:a16="http://schemas.microsoft.com/office/drawing/2014/main" id="{FFE776D3-DBE7-4570-BF1C-6AF305DCA73F}"/>
              </a:ext>
            </a:extLst>
          </p:cNvPr>
          <p:cNvGraphicFramePr>
            <a:graphicFrameLocks noGrp="1"/>
          </p:cNvGraphicFramePr>
          <p:nvPr/>
        </p:nvGraphicFramePr>
        <p:xfrm>
          <a:off x="603108" y="1557576"/>
          <a:ext cx="5306696" cy="3742847"/>
        </p:xfrm>
        <a:graphic>
          <a:graphicData uri="http://schemas.openxmlformats.org/drawingml/2006/table">
            <a:tbl>
              <a:tblPr firstRow="1" bandRow="1">
                <a:tableStyleId>{5C22544A-7EE6-4342-B048-85BDC9FD1C3A}</a:tableStyleId>
              </a:tblPr>
              <a:tblGrid>
                <a:gridCol w="548005">
                  <a:extLst>
                    <a:ext uri="{9D8B030D-6E8A-4147-A177-3AD203B41FA5}">
                      <a16:colId xmlns:a16="http://schemas.microsoft.com/office/drawing/2014/main" val="4259734555"/>
                    </a:ext>
                  </a:extLst>
                </a:gridCol>
                <a:gridCol w="1233805">
                  <a:extLst>
                    <a:ext uri="{9D8B030D-6E8A-4147-A177-3AD203B41FA5}">
                      <a16:colId xmlns:a16="http://schemas.microsoft.com/office/drawing/2014/main" val="2035914597"/>
                    </a:ext>
                  </a:extLst>
                </a:gridCol>
                <a:gridCol w="317818">
                  <a:extLst>
                    <a:ext uri="{9D8B030D-6E8A-4147-A177-3AD203B41FA5}">
                      <a16:colId xmlns:a16="http://schemas.microsoft.com/office/drawing/2014/main" val="2997441658"/>
                    </a:ext>
                  </a:extLst>
                </a:gridCol>
                <a:gridCol w="689293">
                  <a:extLst>
                    <a:ext uri="{9D8B030D-6E8A-4147-A177-3AD203B41FA5}">
                      <a16:colId xmlns:a16="http://schemas.microsoft.com/office/drawing/2014/main" val="3714643460"/>
                    </a:ext>
                  </a:extLst>
                </a:gridCol>
                <a:gridCol w="738505">
                  <a:extLst>
                    <a:ext uri="{9D8B030D-6E8A-4147-A177-3AD203B41FA5}">
                      <a16:colId xmlns:a16="http://schemas.microsoft.com/office/drawing/2014/main" val="1649320078"/>
                    </a:ext>
                  </a:extLst>
                </a:gridCol>
                <a:gridCol w="671830">
                  <a:extLst>
                    <a:ext uri="{9D8B030D-6E8A-4147-A177-3AD203B41FA5}">
                      <a16:colId xmlns:a16="http://schemas.microsoft.com/office/drawing/2014/main" val="4134893632"/>
                    </a:ext>
                  </a:extLst>
                </a:gridCol>
                <a:gridCol w="741680">
                  <a:extLst>
                    <a:ext uri="{9D8B030D-6E8A-4147-A177-3AD203B41FA5}">
                      <a16:colId xmlns:a16="http://schemas.microsoft.com/office/drawing/2014/main" val="579384070"/>
                    </a:ext>
                  </a:extLst>
                </a:gridCol>
                <a:gridCol w="365760">
                  <a:extLst>
                    <a:ext uri="{9D8B030D-6E8A-4147-A177-3AD203B41FA5}">
                      <a16:colId xmlns:a16="http://schemas.microsoft.com/office/drawing/2014/main" val="434475770"/>
                    </a:ext>
                  </a:extLst>
                </a:gridCol>
              </a:tblGrid>
              <a:tr h="316892">
                <a:tc>
                  <a:txBody>
                    <a:bodyPr/>
                    <a:lstStyle/>
                    <a:p>
                      <a:pPr algn="l"/>
                      <a:r>
                        <a:rPr lang="vi-VN" sz="1000" b="1">
                          <a:solidFill>
                            <a:sysClr val="windowText" lastClr="000000"/>
                          </a:solidFill>
                          <a:effectLst/>
                        </a:rPr>
                        <a:t>Index</a:t>
                      </a:r>
                    </a:p>
                  </a:txBody>
                  <a:tcPr anchor="ctr"/>
                </a:tc>
                <a:tc>
                  <a:txBody>
                    <a:bodyPr/>
                    <a:lstStyle/>
                    <a:p>
                      <a:pPr algn="l"/>
                      <a:endParaRPr lang="vi-VN" sz="1000" b="1">
                        <a:solidFill>
                          <a:sysClr val="windowText" lastClr="000000"/>
                        </a:solidFill>
                        <a:effectLst/>
                      </a:endParaRPr>
                    </a:p>
                  </a:txBody>
                  <a:tcPr anchor="ctr"/>
                </a:tc>
                <a:tc>
                  <a:txBody>
                    <a:bodyPr/>
                    <a:lstStyle/>
                    <a:p>
                      <a:pPr algn="l"/>
                      <a:r>
                        <a:rPr lang="vi-VN" sz="1000" b="1">
                          <a:solidFill>
                            <a:sysClr val="windowText" lastClr="000000"/>
                          </a:solidFill>
                          <a:effectLst/>
                        </a:rPr>
                        <a:t>Df</a:t>
                      </a:r>
                    </a:p>
                  </a:txBody>
                  <a:tcPr anchor="ctr"/>
                </a:tc>
                <a:tc>
                  <a:txBody>
                    <a:bodyPr/>
                    <a:lstStyle/>
                    <a:p>
                      <a:pPr algn="l"/>
                      <a:r>
                        <a:rPr lang="vi-VN" sz="1000" b="1">
                          <a:solidFill>
                            <a:sysClr val="windowText" lastClr="000000"/>
                          </a:solidFill>
                          <a:effectLst/>
                        </a:rPr>
                        <a:t>Sum Sq</a:t>
                      </a:r>
                    </a:p>
                  </a:txBody>
                  <a:tcPr anchor="ctr"/>
                </a:tc>
                <a:tc>
                  <a:txBody>
                    <a:bodyPr/>
                    <a:lstStyle/>
                    <a:p>
                      <a:pPr algn="l"/>
                      <a:r>
                        <a:rPr lang="vi-VN" sz="1000" b="1">
                          <a:solidFill>
                            <a:sysClr val="windowText" lastClr="000000"/>
                          </a:solidFill>
                          <a:effectLst/>
                        </a:rPr>
                        <a:t>Mean Sq</a:t>
                      </a:r>
                    </a:p>
                  </a:txBody>
                  <a:tcPr anchor="ctr"/>
                </a:tc>
                <a:tc>
                  <a:txBody>
                    <a:bodyPr/>
                    <a:lstStyle/>
                    <a:p>
                      <a:pPr algn="l"/>
                      <a:r>
                        <a:rPr lang="vi-VN" sz="1000" b="1">
                          <a:solidFill>
                            <a:sysClr val="windowText" lastClr="000000"/>
                          </a:solidFill>
                          <a:effectLst/>
                        </a:rPr>
                        <a:t>F value</a:t>
                      </a:r>
                    </a:p>
                  </a:txBody>
                  <a:tcPr anchor="ctr"/>
                </a:tc>
                <a:tc>
                  <a:txBody>
                    <a:bodyPr/>
                    <a:lstStyle/>
                    <a:p>
                      <a:pPr marL="0" algn="l" defTabSz="914400" rtl="0" eaLnBrk="1" latinLnBrk="0" hangingPunct="1"/>
                      <a:r>
                        <a:rPr lang="vi-VN" sz="1000" b="1" kern="1200">
                          <a:solidFill>
                            <a:sysClr val="windowText" lastClr="000000"/>
                          </a:solidFill>
                          <a:effectLst/>
                          <a:latin typeface="+mn-lt"/>
                          <a:ea typeface="+mn-ea"/>
                          <a:cs typeface="+mn-cs"/>
                        </a:rPr>
                        <a:t>Pr(&gt;F)</a:t>
                      </a:r>
                    </a:p>
                  </a:txBody>
                  <a:tcPr anchor="ctr"/>
                </a:tc>
                <a:tc>
                  <a:txBody>
                    <a:bodyPr/>
                    <a:lstStyle/>
                    <a:p>
                      <a:pPr algn="l"/>
                      <a:endParaRPr lang="vi-VN" sz="1000" b="1">
                        <a:solidFill>
                          <a:sysClr val="windowText" lastClr="000000"/>
                        </a:solidFill>
                        <a:effectLst/>
                      </a:endParaRPr>
                    </a:p>
                  </a:txBody>
                  <a:tcPr anchor="ctr">
                    <a:lnB w="38100" cmpd="sng">
                      <a:noFill/>
                    </a:lnB>
                  </a:tcPr>
                </a:tc>
                <a:extLst>
                  <a:ext uri="{0D108BD9-81ED-4DB2-BD59-A6C34878D82A}">
                    <a16:rowId xmlns:a16="http://schemas.microsoft.com/office/drawing/2014/main" val="955650902"/>
                  </a:ext>
                </a:extLst>
              </a:tr>
              <a:tr h="316892">
                <a:tc>
                  <a:txBody>
                    <a:bodyPr/>
                    <a:lstStyle/>
                    <a:p>
                      <a:pPr algn="l"/>
                      <a:r>
                        <a:rPr lang="vi-VN" sz="1000" b="1">
                          <a:effectLst/>
                        </a:rPr>
                        <a:t>1</a:t>
                      </a:r>
                    </a:p>
                  </a:txBody>
                  <a:tcPr anchor="ctr"/>
                </a:tc>
                <a:tc>
                  <a:txBody>
                    <a:bodyPr/>
                    <a:lstStyle/>
                    <a:p>
                      <a:pPr algn="l"/>
                      <a:r>
                        <a:rPr lang="vi-VN" sz="1000" b="1">
                          <a:effectLst/>
                        </a:rPr>
                        <a:t>age</a:t>
                      </a:r>
                    </a:p>
                  </a:txBody>
                  <a:tcPr anchor="ctr"/>
                </a:tc>
                <a:tc>
                  <a:txBody>
                    <a:bodyPr/>
                    <a:lstStyle/>
                    <a:p>
                      <a:pPr algn="l"/>
                      <a:r>
                        <a:rPr lang="vi-VN" sz="1000" b="1">
                          <a:effectLst/>
                        </a:rPr>
                        <a:t>1</a:t>
                      </a:r>
                    </a:p>
                  </a:txBody>
                  <a:tcPr anchor="ctr"/>
                </a:tc>
                <a:tc>
                  <a:txBody>
                    <a:bodyPr/>
                    <a:lstStyle/>
                    <a:p>
                      <a:pPr algn="l"/>
                      <a:r>
                        <a:rPr lang="vi-VN" sz="1000" b="1">
                          <a:effectLst/>
                        </a:rPr>
                        <a:t>31061</a:t>
                      </a:r>
                    </a:p>
                  </a:txBody>
                  <a:tcPr anchor="ctr"/>
                </a:tc>
                <a:tc>
                  <a:txBody>
                    <a:bodyPr/>
                    <a:lstStyle/>
                    <a:p>
                      <a:pPr algn="l"/>
                      <a:r>
                        <a:rPr lang="vi-VN" sz="1000" b="1">
                          <a:effectLst/>
                        </a:rPr>
                        <a:t>31061</a:t>
                      </a:r>
                    </a:p>
                  </a:txBody>
                  <a:tcPr anchor="ctr"/>
                </a:tc>
                <a:tc>
                  <a:txBody>
                    <a:bodyPr/>
                    <a:lstStyle/>
                    <a:p>
                      <a:pPr algn="l"/>
                      <a:r>
                        <a:rPr lang="vi-VN" sz="1000" b="1">
                          <a:effectLst/>
                        </a:rPr>
                        <a:t>366.004</a:t>
                      </a:r>
                    </a:p>
                  </a:txBody>
                  <a:tcPr anchor="ctr"/>
                </a:tc>
                <a:tc>
                  <a:txBody>
                    <a:bodyPr/>
                    <a:lstStyle/>
                    <a:p>
                      <a:r>
                        <a:rPr lang="vi-VN" sz="1000" b="1" kern="1200">
                          <a:solidFill>
                            <a:schemeClr val="dk1"/>
                          </a:solidFill>
                          <a:effectLst/>
                          <a:latin typeface="+mn-lt"/>
                          <a:ea typeface="+mn-ea"/>
                          <a:cs typeface="+mn-cs"/>
                        </a:rPr>
                        <a:t>&lt;2e-16</a:t>
                      </a:r>
                    </a:p>
                  </a:txBody>
                  <a:tcPr anchor="ctr">
                    <a:lnR w="12700" cmpd="sng">
                      <a:noFill/>
                    </a:lnR>
                  </a:tcPr>
                </a:tc>
                <a:tc>
                  <a:txBody>
                    <a:bodyPr/>
                    <a:lstStyle/>
                    <a:p>
                      <a:pPr algn="l"/>
                      <a:r>
                        <a:rPr lang="vi-VN" sz="1000" b="1">
                          <a:effectLst/>
                        </a:rPr>
                        <a: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41167870"/>
                  </a:ext>
                </a:extLst>
              </a:tr>
              <a:tr h="316892">
                <a:tc>
                  <a:txBody>
                    <a:bodyPr/>
                    <a:lstStyle/>
                    <a:p>
                      <a:pPr algn="l"/>
                      <a:r>
                        <a:rPr lang="vi-VN" sz="1000" b="1">
                          <a:effectLst/>
                        </a:rPr>
                        <a:t>2</a:t>
                      </a:r>
                    </a:p>
                  </a:txBody>
                  <a:tcPr anchor="ctr"/>
                </a:tc>
                <a:tc>
                  <a:txBody>
                    <a:bodyPr/>
                    <a:lstStyle/>
                    <a:p>
                      <a:pPr algn="l"/>
                      <a:r>
                        <a:rPr lang="vi-VN" sz="1000" b="1">
                          <a:effectLst/>
                        </a:rPr>
                        <a:t>Cement</a:t>
                      </a:r>
                    </a:p>
                  </a:txBody>
                  <a:tcPr anchor="ctr"/>
                </a:tc>
                <a:tc>
                  <a:txBody>
                    <a:bodyPr/>
                    <a:lstStyle/>
                    <a:p>
                      <a:pPr algn="l"/>
                      <a:r>
                        <a:rPr lang="vi-VN" sz="1000" b="1">
                          <a:effectLst/>
                        </a:rPr>
                        <a:t>1</a:t>
                      </a:r>
                    </a:p>
                  </a:txBody>
                  <a:tcPr anchor="ctr"/>
                </a:tc>
                <a:tc>
                  <a:txBody>
                    <a:bodyPr/>
                    <a:lstStyle/>
                    <a:p>
                      <a:pPr algn="l"/>
                      <a:r>
                        <a:rPr lang="vi-VN" sz="1000" b="1">
                          <a:effectLst/>
                        </a:rPr>
                        <a:t>64105</a:t>
                      </a:r>
                    </a:p>
                  </a:txBody>
                  <a:tcPr anchor="ctr"/>
                </a:tc>
                <a:tc>
                  <a:txBody>
                    <a:bodyPr/>
                    <a:lstStyle/>
                    <a:p>
                      <a:pPr algn="l"/>
                      <a:r>
                        <a:rPr lang="vi-VN" sz="1000" b="1">
                          <a:effectLst/>
                        </a:rPr>
                        <a:t>64105</a:t>
                      </a:r>
                    </a:p>
                  </a:txBody>
                  <a:tcPr anchor="ctr"/>
                </a:tc>
                <a:tc>
                  <a:txBody>
                    <a:bodyPr/>
                    <a:lstStyle/>
                    <a:p>
                      <a:pPr algn="l"/>
                      <a:r>
                        <a:rPr lang="vi-VN" sz="1000" b="1">
                          <a:effectLst/>
                        </a:rPr>
                        <a:t>755.387</a:t>
                      </a:r>
                    </a:p>
                  </a:txBody>
                  <a:tcPr anchor="ctr"/>
                </a:tc>
                <a:tc>
                  <a:txBody>
                    <a:bodyPr/>
                    <a:lstStyle/>
                    <a:p>
                      <a:r>
                        <a:rPr lang="vi-VN" sz="1000" b="1" kern="1200">
                          <a:solidFill>
                            <a:schemeClr val="dk1"/>
                          </a:solidFill>
                          <a:effectLst/>
                          <a:latin typeface="+mn-lt"/>
                          <a:ea typeface="+mn-ea"/>
                          <a:cs typeface="+mn-cs"/>
                        </a:rPr>
                        <a:t>&lt;2e-16</a:t>
                      </a:r>
                    </a:p>
                  </a:txBody>
                  <a:tcPr anchor="ctr"/>
                </a:tc>
                <a:tc>
                  <a:txBody>
                    <a:bodyPr/>
                    <a:lstStyle/>
                    <a:p>
                      <a:pPr algn="l"/>
                      <a:r>
                        <a:rPr lang="vi-VN" sz="1000" b="1">
                          <a:effectLst/>
                        </a:rPr>
                        <a:t>***</a:t>
                      </a:r>
                    </a:p>
                  </a:txBody>
                  <a:tcPr anchor="ctr">
                    <a:lnT w="12700" cmpd="sng">
                      <a:noFill/>
                    </a:lnT>
                  </a:tcPr>
                </a:tc>
                <a:extLst>
                  <a:ext uri="{0D108BD9-81ED-4DB2-BD59-A6C34878D82A}">
                    <a16:rowId xmlns:a16="http://schemas.microsoft.com/office/drawing/2014/main" val="305973657"/>
                  </a:ext>
                </a:extLst>
              </a:tr>
              <a:tr h="316892">
                <a:tc>
                  <a:txBody>
                    <a:bodyPr/>
                    <a:lstStyle/>
                    <a:p>
                      <a:pPr algn="l"/>
                      <a:r>
                        <a:rPr lang="vi-VN" sz="1000" b="1">
                          <a:effectLst/>
                        </a:rPr>
                        <a:t>3</a:t>
                      </a:r>
                    </a:p>
                  </a:txBody>
                  <a:tcPr anchor="ctr"/>
                </a:tc>
                <a:tc>
                  <a:txBody>
                    <a:bodyPr/>
                    <a:lstStyle/>
                    <a:p>
                      <a:pPr algn="l"/>
                      <a:r>
                        <a:rPr lang="vi-VN" sz="1000" b="1">
                          <a:effectLst/>
                        </a:rPr>
                        <a:t>Water</a:t>
                      </a:r>
                    </a:p>
                  </a:txBody>
                  <a:tcPr anchor="ctr"/>
                </a:tc>
                <a:tc>
                  <a:txBody>
                    <a:bodyPr/>
                    <a:lstStyle/>
                    <a:p>
                      <a:pPr algn="l"/>
                      <a:r>
                        <a:rPr lang="vi-VN" sz="1000" b="1">
                          <a:effectLst/>
                        </a:rPr>
                        <a:t>1</a:t>
                      </a:r>
                    </a:p>
                  </a:txBody>
                  <a:tcPr anchor="ctr"/>
                </a:tc>
                <a:tc>
                  <a:txBody>
                    <a:bodyPr/>
                    <a:lstStyle/>
                    <a:p>
                      <a:pPr algn="l"/>
                      <a:r>
                        <a:rPr lang="vi-VN" sz="1000" b="1">
                          <a:effectLst/>
                        </a:rPr>
                        <a:t>34597</a:t>
                      </a:r>
                    </a:p>
                  </a:txBody>
                  <a:tcPr anchor="ctr"/>
                </a:tc>
                <a:tc>
                  <a:txBody>
                    <a:bodyPr/>
                    <a:lstStyle/>
                    <a:p>
                      <a:pPr algn="l"/>
                      <a:r>
                        <a:rPr lang="vi-VN" sz="1000" b="1">
                          <a:effectLst/>
                        </a:rPr>
                        <a:t>34597</a:t>
                      </a:r>
                    </a:p>
                  </a:txBody>
                  <a:tcPr anchor="ctr"/>
                </a:tc>
                <a:tc>
                  <a:txBody>
                    <a:bodyPr/>
                    <a:lstStyle/>
                    <a:p>
                      <a:pPr algn="l"/>
                      <a:r>
                        <a:rPr lang="vi-VN" sz="1000" b="1">
                          <a:effectLst/>
                        </a:rPr>
                        <a:t>407.679</a:t>
                      </a:r>
                    </a:p>
                  </a:txBody>
                  <a:tcPr anchor="ctr"/>
                </a:tc>
                <a:tc>
                  <a:txBody>
                    <a:bodyPr/>
                    <a:lstStyle/>
                    <a:p>
                      <a:r>
                        <a:rPr lang="vi-VN" sz="1000" b="1" kern="1200">
                          <a:solidFill>
                            <a:schemeClr val="dk1"/>
                          </a:solidFill>
                          <a:effectLst/>
                          <a:latin typeface="+mn-lt"/>
                          <a:ea typeface="+mn-ea"/>
                          <a:cs typeface="+mn-cs"/>
                        </a:rPr>
                        <a:t>&lt;2e-16</a:t>
                      </a:r>
                    </a:p>
                  </a:txBody>
                  <a:tcPr anchor="ctr"/>
                </a:tc>
                <a:tc>
                  <a:txBody>
                    <a:bodyPr/>
                    <a:lstStyle/>
                    <a:p>
                      <a:pPr algn="l"/>
                      <a:r>
                        <a:rPr lang="vi-VN" sz="1000" b="1">
                          <a:effectLst/>
                        </a:rPr>
                        <a:t>***</a:t>
                      </a:r>
                    </a:p>
                  </a:txBody>
                  <a:tcPr anchor="ctr"/>
                </a:tc>
                <a:extLst>
                  <a:ext uri="{0D108BD9-81ED-4DB2-BD59-A6C34878D82A}">
                    <a16:rowId xmlns:a16="http://schemas.microsoft.com/office/drawing/2014/main" val="2968596706"/>
                  </a:ext>
                </a:extLst>
              </a:tr>
              <a:tr h="316892">
                <a:tc>
                  <a:txBody>
                    <a:bodyPr/>
                    <a:lstStyle/>
                    <a:p>
                      <a:pPr algn="l"/>
                      <a:r>
                        <a:rPr lang="vi-VN" sz="1000" b="1">
                          <a:effectLst/>
                        </a:rPr>
                        <a:t>4</a:t>
                      </a:r>
                    </a:p>
                  </a:txBody>
                  <a:tcPr anchor="ctr"/>
                </a:tc>
                <a:tc>
                  <a:txBody>
                    <a:bodyPr/>
                    <a:lstStyle/>
                    <a:p>
                      <a:pPr algn="l"/>
                      <a:r>
                        <a:rPr lang="vi-VN" sz="1000" b="1">
                          <a:effectLst/>
                        </a:rPr>
                        <a:t>FineAgg</a:t>
                      </a:r>
                    </a:p>
                  </a:txBody>
                  <a:tcPr anchor="ctr"/>
                </a:tc>
                <a:tc>
                  <a:txBody>
                    <a:bodyPr/>
                    <a:lstStyle/>
                    <a:p>
                      <a:pPr algn="l"/>
                      <a:r>
                        <a:rPr lang="vi-VN" sz="1000" b="1">
                          <a:effectLst/>
                        </a:rPr>
                        <a:t>1</a:t>
                      </a:r>
                    </a:p>
                  </a:txBody>
                  <a:tcPr anchor="ctr"/>
                </a:tc>
                <a:tc>
                  <a:txBody>
                    <a:bodyPr/>
                    <a:lstStyle/>
                    <a:p>
                      <a:pPr algn="l"/>
                      <a:r>
                        <a:rPr lang="vi-VN" sz="1000" b="1">
                          <a:effectLst/>
                        </a:rPr>
                        <a:t>11712</a:t>
                      </a:r>
                    </a:p>
                  </a:txBody>
                  <a:tcPr anchor="ctr"/>
                </a:tc>
                <a:tc>
                  <a:txBody>
                    <a:bodyPr/>
                    <a:lstStyle/>
                    <a:p>
                      <a:pPr algn="l"/>
                      <a:r>
                        <a:rPr lang="vi-VN" sz="1000" b="1">
                          <a:effectLst/>
                        </a:rPr>
                        <a:t>11712</a:t>
                      </a:r>
                    </a:p>
                  </a:txBody>
                  <a:tcPr anchor="ctr"/>
                </a:tc>
                <a:tc>
                  <a:txBody>
                    <a:bodyPr/>
                    <a:lstStyle/>
                    <a:p>
                      <a:pPr algn="l"/>
                      <a:r>
                        <a:rPr lang="vi-VN" sz="1000" b="1">
                          <a:effectLst/>
                        </a:rPr>
                        <a:t>138.006</a:t>
                      </a:r>
                    </a:p>
                  </a:txBody>
                  <a:tcPr anchor="ctr"/>
                </a:tc>
                <a:tc>
                  <a:txBody>
                    <a:bodyPr/>
                    <a:lstStyle/>
                    <a:p>
                      <a:r>
                        <a:rPr lang="vi-VN" sz="1000" b="1" kern="1200">
                          <a:solidFill>
                            <a:schemeClr val="dk1"/>
                          </a:solidFill>
                          <a:effectLst/>
                          <a:latin typeface="+mn-lt"/>
                          <a:ea typeface="+mn-ea"/>
                          <a:cs typeface="+mn-cs"/>
                        </a:rPr>
                        <a:t>&lt;2e-16</a:t>
                      </a:r>
                    </a:p>
                  </a:txBody>
                  <a:tcPr anchor="ctr"/>
                </a:tc>
                <a:tc>
                  <a:txBody>
                    <a:bodyPr/>
                    <a:lstStyle/>
                    <a:p>
                      <a:pPr algn="l"/>
                      <a:r>
                        <a:rPr lang="vi-VN" sz="1000" b="1">
                          <a:effectLst/>
                        </a:rPr>
                        <a:t>***</a:t>
                      </a:r>
                    </a:p>
                  </a:txBody>
                  <a:tcPr anchor="ctr"/>
                </a:tc>
                <a:extLst>
                  <a:ext uri="{0D108BD9-81ED-4DB2-BD59-A6C34878D82A}">
                    <a16:rowId xmlns:a16="http://schemas.microsoft.com/office/drawing/2014/main" val="3954122296"/>
                  </a:ext>
                </a:extLst>
              </a:tr>
              <a:tr h="316892">
                <a:tc>
                  <a:txBody>
                    <a:bodyPr/>
                    <a:lstStyle/>
                    <a:p>
                      <a:pPr algn="l"/>
                      <a:r>
                        <a:rPr lang="vi-VN" sz="1000" b="1">
                          <a:effectLst/>
                        </a:rPr>
                        <a:t>5</a:t>
                      </a:r>
                    </a:p>
                  </a:txBody>
                  <a:tcPr anchor="ctr"/>
                </a:tc>
                <a:tc>
                  <a:txBody>
                    <a:bodyPr/>
                    <a:lstStyle/>
                    <a:p>
                      <a:pPr algn="l"/>
                      <a:r>
                        <a:rPr lang="vi-VN" sz="1000" b="1">
                          <a:effectLst/>
                        </a:rPr>
                        <a:t>Blast</a:t>
                      </a:r>
                    </a:p>
                  </a:txBody>
                  <a:tcPr anchor="ctr"/>
                </a:tc>
                <a:tc>
                  <a:txBody>
                    <a:bodyPr/>
                    <a:lstStyle/>
                    <a:p>
                      <a:pPr algn="l"/>
                      <a:r>
                        <a:rPr lang="vi-VN" sz="1000" b="1">
                          <a:effectLst/>
                        </a:rPr>
                        <a:t>1</a:t>
                      </a:r>
                    </a:p>
                  </a:txBody>
                  <a:tcPr anchor="ctr"/>
                </a:tc>
                <a:tc>
                  <a:txBody>
                    <a:bodyPr/>
                    <a:lstStyle/>
                    <a:p>
                      <a:pPr algn="l"/>
                      <a:r>
                        <a:rPr lang="vi-VN" sz="1000" b="1">
                          <a:effectLst/>
                        </a:rPr>
                        <a:t>20891</a:t>
                      </a:r>
                    </a:p>
                  </a:txBody>
                  <a:tcPr anchor="ctr"/>
                </a:tc>
                <a:tc>
                  <a:txBody>
                    <a:bodyPr/>
                    <a:lstStyle/>
                    <a:p>
                      <a:pPr algn="l"/>
                      <a:r>
                        <a:rPr lang="vi-VN" sz="1000" b="1">
                          <a:effectLst/>
                        </a:rPr>
                        <a:t>20891</a:t>
                      </a:r>
                    </a:p>
                  </a:txBody>
                  <a:tcPr anchor="ctr"/>
                </a:tc>
                <a:tc>
                  <a:txBody>
                    <a:bodyPr/>
                    <a:lstStyle/>
                    <a:p>
                      <a:pPr algn="l"/>
                      <a:r>
                        <a:rPr lang="vi-VN" sz="1000" b="1">
                          <a:effectLst/>
                        </a:rPr>
                        <a:t>246.175</a:t>
                      </a:r>
                    </a:p>
                  </a:txBody>
                  <a:tcPr anchor="ctr"/>
                </a:tc>
                <a:tc>
                  <a:txBody>
                    <a:bodyPr/>
                    <a:lstStyle/>
                    <a:p>
                      <a:r>
                        <a:rPr lang="vi-VN" sz="1000" b="1" kern="1200">
                          <a:solidFill>
                            <a:schemeClr val="dk1"/>
                          </a:solidFill>
                          <a:effectLst/>
                          <a:latin typeface="+mn-lt"/>
                          <a:ea typeface="+mn-ea"/>
                          <a:cs typeface="+mn-cs"/>
                        </a:rPr>
                        <a:t>&lt;2e-16</a:t>
                      </a:r>
                    </a:p>
                  </a:txBody>
                  <a:tcPr anchor="ctr"/>
                </a:tc>
                <a:tc>
                  <a:txBody>
                    <a:bodyPr/>
                    <a:lstStyle/>
                    <a:p>
                      <a:pPr algn="l"/>
                      <a:r>
                        <a:rPr lang="vi-VN" sz="1000" b="1">
                          <a:effectLst/>
                        </a:rPr>
                        <a:t>***</a:t>
                      </a:r>
                    </a:p>
                  </a:txBody>
                  <a:tcPr anchor="ctr"/>
                </a:tc>
                <a:extLst>
                  <a:ext uri="{0D108BD9-81ED-4DB2-BD59-A6C34878D82A}">
                    <a16:rowId xmlns:a16="http://schemas.microsoft.com/office/drawing/2014/main" val="3859787959"/>
                  </a:ext>
                </a:extLst>
              </a:tr>
              <a:tr h="257035">
                <a:tc>
                  <a:txBody>
                    <a:bodyPr/>
                    <a:lstStyle/>
                    <a:p>
                      <a:pPr algn="l"/>
                      <a:r>
                        <a:rPr lang="vi-VN" sz="1000" b="1">
                          <a:effectLst/>
                        </a:rPr>
                        <a:t>6</a:t>
                      </a:r>
                    </a:p>
                  </a:txBody>
                  <a:tcPr anchor="ctr"/>
                </a:tc>
                <a:tc>
                  <a:txBody>
                    <a:bodyPr/>
                    <a:lstStyle/>
                    <a:p>
                      <a:pPr algn="l"/>
                      <a:r>
                        <a:rPr lang="vi-VN" sz="1000" b="1">
                          <a:effectLst/>
                        </a:rPr>
                        <a:t>age:Cement</a:t>
                      </a:r>
                    </a:p>
                  </a:txBody>
                  <a:tcPr anchor="ctr"/>
                </a:tc>
                <a:tc>
                  <a:txBody>
                    <a:bodyPr/>
                    <a:lstStyle/>
                    <a:p>
                      <a:pPr algn="l"/>
                      <a:r>
                        <a:rPr lang="vi-VN" sz="1000" b="1">
                          <a:effectLst/>
                        </a:rPr>
                        <a:t>1</a:t>
                      </a:r>
                    </a:p>
                  </a:txBody>
                  <a:tcPr anchor="ctr"/>
                </a:tc>
                <a:tc>
                  <a:txBody>
                    <a:bodyPr/>
                    <a:lstStyle/>
                    <a:p>
                      <a:pPr algn="l"/>
                      <a:r>
                        <a:rPr lang="vi-VN" sz="1000" b="1">
                          <a:effectLst/>
                        </a:rPr>
                        <a:t>1966</a:t>
                      </a:r>
                    </a:p>
                  </a:txBody>
                  <a:tcPr anchor="ctr"/>
                </a:tc>
                <a:tc>
                  <a:txBody>
                    <a:bodyPr/>
                    <a:lstStyle/>
                    <a:p>
                      <a:pPr algn="l"/>
                      <a:r>
                        <a:rPr lang="vi-VN" sz="1000" b="1">
                          <a:effectLst/>
                        </a:rPr>
                        <a:t>1966</a:t>
                      </a:r>
                    </a:p>
                  </a:txBody>
                  <a:tcPr anchor="ctr"/>
                </a:tc>
                <a:tc>
                  <a:txBody>
                    <a:bodyPr/>
                    <a:lstStyle/>
                    <a:p>
                      <a:pPr algn="l"/>
                      <a:r>
                        <a:rPr lang="vi-VN" sz="1000" b="1">
                          <a:effectLst/>
                        </a:rPr>
                        <a:t>23.166</a:t>
                      </a:r>
                    </a:p>
                  </a:txBody>
                  <a:tcPr anchor="ctr"/>
                </a:tc>
                <a:tc>
                  <a:txBody>
                    <a:bodyPr/>
                    <a:lstStyle/>
                    <a:p>
                      <a:pPr algn="l"/>
                      <a:r>
                        <a:rPr lang="vi-VN" sz="1000" b="1">
                          <a:effectLst/>
                        </a:rPr>
                        <a:t>1.72e-06</a:t>
                      </a:r>
                    </a:p>
                  </a:txBody>
                  <a:tcPr anchor="ctr"/>
                </a:tc>
                <a:tc>
                  <a:txBody>
                    <a:bodyPr/>
                    <a:lstStyle/>
                    <a:p>
                      <a:pPr algn="l"/>
                      <a:r>
                        <a:rPr lang="vi-VN" sz="1000" b="1">
                          <a:effectLst/>
                        </a:rPr>
                        <a:t>***</a:t>
                      </a:r>
                    </a:p>
                  </a:txBody>
                  <a:tcPr anchor="ctr"/>
                </a:tc>
                <a:extLst>
                  <a:ext uri="{0D108BD9-81ED-4DB2-BD59-A6C34878D82A}">
                    <a16:rowId xmlns:a16="http://schemas.microsoft.com/office/drawing/2014/main" val="930811433"/>
                  </a:ext>
                </a:extLst>
              </a:tr>
              <a:tr h="316892">
                <a:tc>
                  <a:txBody>
                    <a:bodyPr/>
                    <a:lstStyle/>
                    <a:p>
                      <a:pPr algn="l"/>
                      <a:r>
                        <a:rPr lang="vi-VN" sz="1000" b="1">
                          <a:effectLst/>
                        </a:rPr>
                        <a:t>7</a:t>
                      </a:r>
                    </a:p>
                  </a:txBody>
                  <a:tcPr anchor="ctr"/>
                </a:tc>
                <a:tc>
                  <a:txBody>
                    <a:bodyPr/>
                    <a:lstStyle/>
                    <a:p>
                      <a:pPr algn="l"/>
                      <a:r>
                        <a:rPr lang="vi-VN" sz="1000" b="1">
                          <a:effectLst/>
                        </a:rPr>
                        <a:t>age:Water</a:t>
                      </a:r>
                    </a:p>
                  </a:txBody>
                  <a:tcPr anchor="ctr"/>
                </a:tc>
                <a:tc>
                  <a:txBody>
                    <a:bodyPr/>
                    <a:lstStyle/>
                    <a:p>
                      <a:pPr algn="l"/>
                      <a:r>
                        <a:rPr lang="vi-VN" sz="1000" b="1">
                          <a:effectLst/>
                        </a:rPr>
                        <a:t>1</a:t>
                      </a:r>
                    </a:p>
                  </a:txBody>
                  <a:tcPr anchor="ctr"/>
                </a:tc>
                <a:tc>
                  <a:txBody>
                    <a:bodyPr/>
                    <a:lstStyle/>
                    <a:p>
                      <a:pPr algn="l"/>
                      <a:r>
                        <a:rPr lang="vi-VN" sz="1000" b="1">
                          <a:effectLst/>
                        </a:rPr>
                        <a:t>10706</a:t>
                      </a:r>
                    </a:p>
                  </a:txBody>
                  <a:tcPr anchor="ctr"/>
                </a:tc>
                <a:tc>
                  <a:txBody>
                    <a:bodyPr/>
                    <a:lstStyle/>
                    <a:p>
                      <a:pPr algn="l"/>
                      <a:r>
                        <a:rPr lang="vi-VN" sz="1000" b="1">
                          <a:effectLst/>
                        </a:rPr>
                        <a:t>10706</a:t>
                      </a:r>
                    </a:p>
                  </a:txBody>
                  <a:tcPr anchor="ctr"/>
                </a:tc>
                <a:tc>
                  <a:txBody>
                    <a:bodyPr/>
                    <a:lstStyle/>
                    <a:p>
                      <a:pPr algn="l"/>
                      <a:r>
                        <a:rPr lang="vi-VN" sz="1000" b="1">
                          <a:effectLst/>
                        </a:rPr>
                        <a:t>126.151</a:t>
                      </a:r>
                    </a:p>
                  </a:txBody>
                  <a:tcPr anchor="ctr"/>
                </a:tc>
                <a:tc>
                  <a:txBody>
                    <a:bodyPr/>
                    <a:lstStyle/>
                    <a:p>
                      <a:r>
                        <a:rPr lang="vi-VN" sz="1000" b="1" kern="1200">
                          <a:solidFill>
                            <a:schemeClr val="dk1"/>
                          </a:solidFill>
                          <a:effectLst/>
                          <a:latin typeface="+mn-lt"/>
                          <a:ea typeface="+mn-ea"/>
                          <a:cs typeface="+mn-cs"/>
                        </a:rPr>
                        <a:t>&lt;2e-16</a:t>
                      </a:r>
                    </a:p>
                  </a:txBody>
                  <a:tcPr anchor="ctr"/>
                </a:tc>
                <a:tc>
                  <a:txBody>
                    <a:bodyPr/>
                    <a:lstStyle/>
                    <a:p>
                      <a:pPr algn="l"/>
                      <a:r>
                        <a:rPr lang="vi-VN" sz="1000" b="1">
                          <a:effectLst/>
                        </a:rPr>
                        <a:t>***</a:t>
                      </a:r>
                    </a:p>
                  </a:txBody>
                  <a:tcPr anchor="ctr"/>
                </a:tc>
                <a:extLst>
                  <a:ext uri="{0D108BD9-81ED-4DB2-BD59-A6C34878D82A}">
                    <a16:rowId xmlns:a16="http://schemas.microsoft.com/office/drawing/2014/main" val="4180276226"/>
                  </a:ext>
                </a:extLst>
              </a:tr>
              <a:tr h="316892">
                <a:tc>
                  <a:txBody>
                    <a:bodyPr/>
                    <a:lstStyle/>
                    <a:p>
                      <a:pPr algn="l"/>
                      <a:r>
                        <a:rPr lang="vi-VN" sz="1000" b="1">
                          <a:effectLst/>
                        </a:rPr>
                        <a:t>8</a:t>
                      </a:r>
                    </a:p>
                  </a:txBody>
                  <a:tcPr anchor="ctr"/>
                </a:tc>
                <a:tc>
                  <a:txBody>
                    <a:bodyPr/>
                    <a:lstStyle/>
                    <a:p>
                      <a:pPr algn="l"/>
                      <a:r>
                        <a:rPr lang="vi-VN" sz="1000" b="1">
                          <a:effectLst/>
                        </a:rPr>
                        <a:t>Cement:Water</a:t>
                      </a:r>
                    </a:p>
                  </a:txBody>
                  <a:tcPr anchor="ctr"/>
                </a:tc>
                <a:tc>
                  <a:txBody>
                    <a:bodyPr/>
                    <a:lstStyle/>
                    <a:p>
                      <a:pPr algn="l"/>
                      <a:r>
                        <a:rPr lang="vi-VN" sz="1000" b="1">
                          <a:effectLst/>
                        </a:rPr>
                        <a:t>1</a:t>
                      </a:r>
                    </a:p>
                  </a:txBody>
                  <a:tcPr anchor="ctr"/>
                </a:tc>
                <a:tc>
                  <a:txBody>
                    <a:bodyPr/>
                    <a:lstStyle/>
                    <a:p>
                      <a:pPr algn="l"/>
                      <a:r>
                        <a:rPr lang="vi-VN" sz="1000" b="1">
                          <a:effectLst/>
                        </a:rPr>
                        <a:t>19</a:t>
                      </a:r>
                    </a:p>
                  </a:txBody>
                  <a:tcPr anchor="ctr"/>
                </a:tc>
                <a:tc>
                  <a:txBody>
                    <a:bodyPr/>
                    <a:lstStyle/>
                    <a:p>
                      <a:pPr algn="l"/>
                      <a:r>
                        <a:rPr lang="vi-VN" sz="1000" b="1">
                          <a:effectLst/>
                        </a:rPr>
                        <a:t>19</a:t>
                      </a:r>
                    </a:p>
                  </a:txBody>
                  <a:tcPr anchor="ctr"/>
                </a:tc>
                <a:tc>
                  <a:txBody>
                    <a:bodyPr/>
                    <a:lstStyle/>
                    <a:p>
                      <a:pPr algn="l"/>
                      <a:r>
                        <a:rPr lang="vi-VN" sz="1000" b="1">
                          <a:effectLst/>
                        </a:rPr>
                        <a:t>0.219</a:t>
                      </a:r>
                    </a:p>
                  </a:txBody>
                  <a:tcPr anchor="ctr"/>
                </a:tc>
                <a:tc>
                  <a:txBody>
                    <a:bodyPr/>
                    <a:lstStyle/>
                    <a:p>
                      <a:pPr algn="l"/>
                      <a:r>
                        <a:rPr lang="vi-VN" sz="1000" b="1">
                          <a:effectLst/>
                        </a:rPr>
                        <a:t>0.639655</a:t>
                      </a:r>
                    </a:p>
                  </a:txBody>
                  <a:tcPr anchor="ctr"/>
                </a:tc>
                <a:tc>
                  <a:txBody>
                    <a:bodyPr/>
                    <a:lstStyle/>
                    <a:p>
                      <a:pPr algn="l"/>
                      <a:endParaRPr lang="vi-VN" sz="1000" b="1">
                        <a:effectLst/>
                      </a:endParaRPr>
                    </a:p>
                  </a:txBody>
                  <a:tcPr anchor="ctr"/>
                </a:tc>
                <a:extLst>
                  <a:ext uri="{0D108BD9-81ED-4DB2-BD59-A6C34878D82A}">
                    <a16:rowId xmlns:a16="http://schemas.microsoft.com/office/drawing/2014/main" val="2020172592"/>
                  </a:ext>
                </a:extLst>
              </a:tr>
              <a:tr h="316892">
                <a:tc>
                  <a:txBody>
                    <a:bodyPr/>
                    <a:lstStyle/>
                    <a:p>
                      <a:pPr algn="l"/>
                      <a:r>
                        <a:rPr lang="vi-VN" sz="1000" b="1">
                          <a:effectLst/>
                        </a:rPr>
                        <a:t>9</a:t>
                      </a:r>
                    </a:p>
                  </a:txBody>
                  <a:tcPr anchor="ctr"/>
                </a:tc>
                <a:tc>
                  <a:txBody>
                    <a:bodyPr/>
                    <a:lstStyle/>
                    <a:p>
                      <a:pPr algn="l"/>
                      <a:r>
                        <a:rPr lang="vi-VN" sz="1000" b="1">
                          <a:effectLst/>
                        </a:rPr>
                        <a:t>age:FineAgg</a:t>
                      </a:r>
                    </a:p>
                  </a:txBody>
                  <a:tcPr anchor="ctr"/>
                </a:tc>
                <a:tc>
                  <a:txBody>
                    <a:bodyPr/>
                    <a:lstStyle/>
                    <a:p>
                      <a:pPr algn="l"/>
                      <a:r>
                        <a:rPr lang="vi-VN" sz="1000" b="1">
                          <a:effectLst/>
                        </a:rPr>
                        <a:t>1</a:t>
                      </a:r>
                    </a:p>
                  </a:txBody>
                  <a:tcPr anchor="ctr"/>
                </a:tc>
                <a:tc>
                  <a:txBody>
                    <a:bodyPr/>
                    <a:lstStyle/>
                    <a:p>
                      <a:pPr algn="l"/>
                      <a:r>
                        <a:rPr lang="vi-VN" sz="1000" b="1">
                          <a:effectLst/>
                        </a:rPr>
                        <a:t>5532</a:t>
                      </a:r>
                    </a:p>
                  </a:txBody>
                  <a:tcPr anchor="ctr"/>
                </a:tc>
                <a:tc>
                  <a:txBody>
                    <a:bodyPr/>
                    <a:lstStyle/>
                    <a:p>
                      <a:pPr algn="l"/>
                      <a:r>
                        <a:rPr lang="vi-VN" sz="1000" b="1">
                          <a:effectLst/>
                        </a:rPr>
                        <a:t>5532</a:t>
                      </a:r>
                    </a:p>
                  </a:txBody>
                  <a:tcPr anchor="ctr"/>
                </a:tc>
                <a:tc>
                  <a:txBody>
                    <a:bodyPr/>
                    <a:lstStyle/>
                    <a:p>
                      <a:pPr algn="l"/>
                      <a:r>
                        <a:rPr lang="vi-VN" sz="1000" b="1">
                          <a:effectLst/>
                        </a:rPr>
                        <a:t>65.187</a:t>
                      </a:r>
                    </a:p>
                  </a:txBody>
                  <a:tcPr anchor="ctr"/>
                </a:tc>
                <a:tc>
                  <a:txBody>
                    <a:bodyPr/>
                    <a:lstStyle/>
                    <a:p>
                      <a:pPr algn="l"/>
                      <a:r>
                        <a:rPr lang="vi-VN" sz="1000" b="1">
                          <a:effectLst/>
                        </a:rPr>
                        <a:t>1.95e-15</a:t>
                      </a:r>
                    </a:p>
                  </a:txBody>
                  <a:tcPr anchor="ctr"/>
                </a:tc>
                <a:tc>
                  <a:txBody>
                    <a:bodyPr/>
                    <a:lstStyle/>
                    <a:p>
                      <a:pPr algn="l"/>
                      <a:r>
                        <a:rPr lang="vi-VN" sz="1000" b="1">
                          <a:effectLst/>
                        </a:rPr>
                        <a:t>***</a:t>
                      </a:r>
                    </a:p>
                  </a:txBody>
                  <a:tcPr anchor="ctr"/>
                </a:tc>
                <a:extLst>
                  <a:ext uri="{0D108BD9-81ED-4DB2-BD59-A6C34878D82A}">
                    <a16:rowId xmlns:a16="http://schemas.microsoft.com/office/drawing/2014/main" val="4081100168"/>
                  </a:ext>
                </a:extLst>
              </a:tr>
              <a:tr h="316892">
                <a:tc>
                  <a:txBody>
                    <a:bodyPr/>
                    <a:lstStyle/>
                    <a:p>
                      <a:pPr algn="l"/>
                      <a:r>
                        <a:rPr lang="vi-VN" sz="1000" b="1">
                          <a:effectLst/>
                        </a:rPr>
                        <a:t>10</a:t>
                      </a:r>
                    </a:p>
                  </a:txBody>
                  <a:tcPr anchor="ctr"/>
                </a:tc>
                <a:tc>
                  <a:txBody>
                    <a:bodyPr/>
                    <a:lstStyle/>
                    <a:p>
                      <a:pPr algn="l"/>
                      <a:r>
                        <a:rPr lang="vi-VN" sz="1000" b="1">
                          <a:effectLst/>
                        </a:rPr>
                        <a:t>Cement:FineAgg</a:t>
                      </a:r>
                    </a:p>
                  </a:txBody>
                  <a:tcPr anchor="ctr"/>
                </a:tc>
                <a:tc>
                  <a:txBody>
                    <a:bodyPr/>
                    <a:lstStyle/>
                    <a:p>
                      <a:pPr algn="l"/>
                      <a:r>
                        <a:rPr lang="vi-VN" sz="1000" b="1">
                          <a:effectLst/>
                        </a:rPr>
                        <a:t>1</a:t>
                      </a:r>
                    </a:p>
                  </a:txBody>
                  <a:tcPr anchor="ctr"/>
                </a:tc>
                <a:tc>
                  <a:txBody>
                    <a:bodyPr/>
                    <a:lstStyle/>
                    <a:p>
                      <a:pPr algn="l"/>
                      <a:r>
                        <a:rPr lang="vi-VN" sz="1000" b="1">
                          <a:effectLst/>
                        </a:rPr>
                        <a:t>255</a:t>
                      </a:r>
                    </a:p>
                  </a:txBody>
                  <a:tcPr anchor="ctr"/>
                </a:tc>
                <a:tc>
                  <a:txBody>
                    <a:bodyPr/>
                    <a:lstStyle/>
                    <a:p>
                      <a:pPr algn="l"/>
                      <a:r>
                        <a:rPr lang="vi-VN" sz="1000" b="1">
                          <a:effectLst/>
                        </a:rPr>
                        <a:t>255</a:t>
                      </a:r>
                    </a:p>
                  </a:txBody>
                  <a:tcPr anchor="ctr"/>
                </a:tc>
                <a:tc>
                  <a:txBody>
                    <a:bodyPr/>
                    <a:lstStyle/>
                    <a:p>
                      <a:pPr algn="l"/>
                      <a:r>
                        <a:rPr lang="vi-VN" sz="1000" b="1">
                          <a:effectLst/>
                        </a:rPr>
                        <a:t>2.999</a:t>
                      </a:r>
                    </a:p>
                  </a:txBody>
                  <a:tcPr anchor="ctr"/>
                </a:tc>
                <a:tc>
                  <a:txBody>
                    <a:bodyPr/>
                    <a:lstStyle/>
                    <a:p>
                      <a:pPr algn="l"/>
                      <a:r>
                        <a:rPr lang="vi-VN" sz="1000" b="1">
                          <a:effectLst/>
                        </a:rPr>
                        <a:t>0.083621</a:t>
                      </a:r>
                    </a:p>
                  </a:txBody>
                  <a:tcPr anchor="ctr"/>
                </a:tc>
                <a:tc>
                  <a:txBody>
                    <a:bodyPr/>
                    <a:lstStyle/>
                    <a:p>
                      <a:pPr algn="l"/>
                      <a:r>
                        <a:rPr lang="vi-VN" sz="1000" b="1">
                          <a:effectLst/>
                        </a:rPr>
                        <a:t>.</a:t>
                      </a:r>
                    </a:p>
                  </a:txBody>
                  <a:tcPr anchor="ctr"/>
                </a:tc>
                <a:extLst>
                  <a:ext uri="{0D108BD9-81ED-4DB2-BD59-A6C34878D82A}">
                    <a16:rowId xmlns:a16="http://schemas.microsoft.com/office/drawing/2014/main" val="4070978703"/>
                  </a:ext>
                </a:extLst>
              </a:tr>
              <a:tr h="316892">
                <a:tc>
                  <a:txBody>
                    <a:bodyPr/>
                    <a:lstStyle/>
                    <a:p>
                      <a:pPr algn="l"/>
                      <a:r>
                        <a:rPr lang="vi-VN" sz="1000" b="1">
                          <a:effectLst/>
                        </a:rPr>
                        <a:t>11</a:t>
                      </a:r>
                    </a:p>
                  </a:txBody>
                  <a:tcPr anchor="ctr"/>
                </a:tc>
                <a:tc>
                  <a:txBody>
                    <a:bodyPr/>
                    <a:lstStyle/>
                    <a:p>
                      <a:pPr algn="l"/>
                      <a:r>
                        <a:rPr lang="vi-VN" sz="1000" b="1">
                          <a:effectLst/>
                        </a:rPr>
                        <a:t>Water:FineAgg</a:t>
                      </a:r>
                    </a:p>
                  </a:txBody>
                  <a:tcPr anchor="ctr"/>
                </a:tc>
                <a:tc>
                  <a:txBody>
                    <a:bodyPr/>
                    <a:lstStyle/>
                    <a:p>
                      <a:pPr algn="l"/>
                      <a:r>
                        <a:rPr lang="vi-VN" sz="1000" b="1">
                          <a:effectLst/>
                        </a:rPr>
                        <a:t>1</a:t>
                      </a:r>
                    </a:p>
                  </a:txBody>
                  <a:tcPr anchor="ctr"/>
                </a:tc>
                <a:tc>
                  <a:txBody>
                    <a:bodyPr/>
                    <a:lstStyle/>
                    <a:p>
                      <a:pPr algn="l"/>
                      <a:r>
                        <a:rPr lang="vi-VN" sz="1000" b="1">
                          <a:effectLst/>
                        </a:rPr>
                        <a:t>529</a:t>
                      </a:r>
                    </a:p>
                  </a:txBody>
                  <a:tcPr anchor="ctr"/>
                </a:tc>
                <a:tc>
                  <a:txBody>
                    <a:bodyPr/>
                    <a:lstStyle/>
                    <a:p>
                      <a:pPr algn="l"/>
                      <a:r>
                        <a:rPr lang="vi-VN" sz="1000" b="1">
                          <a:effectLst/>
                        </a:rPr>
                        <a:t>529</a:t>
                      </a:r>
                    </a:p>
                  </a:txBody>
                  <a:tcPr anchor="ctr"/>
                </a:tc>
                <a:tc>
                  <a:txBody>
                    <a:bodyPr/>
                    <a:lstStyle/>
                    <a:p>
                      <a:pPr algn="l"/>
                      <a:r>
                        <a:rPr lang="vi-VN" sz="1000" b="1">
                          <a:effectLst/>
                        </a:rPr>
                        <a:t>6.232</a:t>
                      </a:r>
                    </a:p>
                  </a:txBody>
                  <a:tcPr anchor="ctr"/>
                </a:tc>
                <a:tc>
                  <a:txBody>
                    <a:bodyPr/>
                    <a:lstStyle/>
                    <a:p>
                      <a:pPr algn="l"/>
                      <a:r>
                        <a:rPr lang="vi-VN" sz="1000" b="1">
                          <a:effectLst/>
                        </a:rPr>
                        <a:t>0.012707</a:t>
                      </a:r>
                    </a:p>
                  </a:txBody>
                  <a:tcPr anchor="ctr"/>
                </a:tc>
                <a:tc>
                  <a:txBody>
                    <a:bodyPr/>
                    <a:lstStyle/>
                    <a:p>
                      <a:pPr algn="l"/>
                      <a:r>
                        <a:rPr lang="vi-VN" sz="1000" b="1">
                          <a:effectLst/>
                        </a:rPr>
                        <a:t>*</a:t>
                      </a:r>
                    </a:p>
                  </a:txBody>
                  <a:tcPr anchor="ctr"/>
                </a:tc>
                <a:extLst>
                  <a:ext uri="{0D108BD9-81ED-4DB2-BD59-A6C34878D82A}">
                    <a16:rowId xmlns:a16="http://schemas.microsoft.com/office/drawing/2014/main" val="51123257"/>
                  </a:ext>
                </a:extLst>
              </a:tr>
            </a:tbl>
          </a:graphicData>
        </a:graphic>
      </p:graphicFrame>
      <p:graphicFrame>
        <p:nvGraphicFramePr>
          <p:cNvPr id="10" name="Table 7">
            <a:extLst>
              <a:ext uri="{FF2B5EF4-FFF2-40B4-BE49-F238E27FC236}">
                <a16:creationId xmlns:a16="http://schemas.microsoft.com/office/drawing/2014/main" id="{0951B05A-27E7-4E4C-A042-F09FB27D6541}"/>
              </a:ext>
            </a:extLst>
          </p:cNvPr>
          <p:cNvGraphicFramePr>
            <a:graphicFrameLocks noGrp="1"/>
          </p:cNvGraphicFramePr>
          <p:nvPr/>
        </p:nvGraphicFramePr>
        <p:xfrm>
          <a:off x="5909805" y="1551386"/>
          <a:ext cx="5679087" cy="3749037"/>
        </p:xfrm>
        <a:graphic>
          <a:graphicData uri="http://schemas.openxmlformats.org/drawingml/2006/table">
            <a:tbl>
              <a:tblPr firstRow="1" bandRow="1">
                <a:tableStyleId>{5C22544A-7EE6-4342-B048-85BDC9FD1C3A}</a:tableStyleId>
              </a:tblPr>
              <a:tblGrid>
                <a:gridCol w="544035">
                  <a:extLst>
                    <a:ext uri="{9D8B030D-6E8A-4147-A177-3AD203B41FA5}">
                      <a16:colId xmlns:a16="http://schemas.microsoft.com/office/drawing/2014/main" val="4259734555"/>
                    </a:ext>
                  </a:extLst>
                </a:gridCol>
                <a:gridCol w="1617292">
                  <a:extLst>
                    <a:ext uri="{9D8B030D-6E8A-4147-A177-3AD203B41FA5}">
                      <a16:colId xmlns:a16="http://schemas.microsoft.com/office/drawing/2014/main" val="2035914597"/>
                    </a:ext>
                  </a:extLst>
                </a:gridCol>
                <a:gridCol w="350188">
                  <a:extLst>
                    <a:ext uri="{9D8B030D-6E8A-4147-A177-3AD203B41FA5}">
                      <a16:colId xmlns:a16="http://schemas.microsoft.com/office/drawing/2014/main" val="2997441658"/>
                    </a:ext>
                  </a:extLst>
                </a:gridCol>
                <a:gridCol w="684299">
                  <a:extLst>
                    <a:ext uri="{9D8B030D-6E8A-4147-A177-3AD203B41FA5}">
                      <a16:colId xmlns:a16="http://schemas.microsoft.com/office/drawing/2014/main" val="3714643460"/>
                    </a:ext>
                  </a:extLst>
                </a:gridCol>
                <a:gridCol w="733155">
                  <a:extLst>
                    <a:ext uri="{9D8B030D-6E8A-4147-A177-3AD203B41FA5}">
                      <a16:colId xmlns:a16="http://schemas.microsoft.com/office/drawing/2014/main" val="1649320078"/>
                    </a:ext>
                  </a:extLst>
                </a:gridCol>
                <a:gridCol w="648051">
                  <a:extLst>
                    <a:ext uri="{9D8B030D-6E8A-4147-A177-3AD203B41FA5}">
                      <a16:colId xmlns:a16="http://schemas.microsoft.com/office/drawing/2014/main" val="4134893632"/>
                    </a:ext>
                  </a:extLst>
                </a:gridCol>
                <a:gridCol w="736307">
                  <a:extLst>
                    <a:ext uri="{9D8B030D-6E8A-4147-A177-3AD203B41FA5}">
                      <a16:colId xmlns:a16="http://schemas.microsoft.com/office/drawing/2014/main" val="579384070"/>
                    </a:ext>
                  </a:extLst>
                </a:gridCol>
                <a:gridCol w="365760">
                  <a:extLst>
                    <a:ext uri="{9D8B030D-6E8A-4147-A177-3AD203B41FA5}">
                      <a16:colId xmlns:a16="http://schemas.microsoft.com/office/drawing/2014/main" val="434475770"/>
                    </a:ext>
                  </a:extLst>
                </a:gridCol>
              </a:tblGrid>
              <a:tr h="317416">
                <a:tc>
                  <a:txBody>
                    <a:bodyPr/>
                    <a:lstStyle/>
                    <a:p>
                      <a:pPr algn="l"/>
                      <a:r>
                        <a:rPr lang="vi-VN" sz="1000" b="1">
                          <a:solidFill>
                            <a:sysClr val="windowText" lastClr="000000"/>
                          </a:solidFill>
                          <a:effectLst/>
                        </a:rPr>
                        <a:t>Index</a:t>
                      </a:r>
                    </a:p>
                  </a:txBody>
                  <a:tcPr anchor="ctr"/>
                </a:tc>
                <a:tc>
                  <a:txBody>
                    <a:bodyPr/>
                    <a:lstStyle/>
                    <a:p>
                      <a:pPr algn="l"/>
                      <a:endParaRPr lang="vi-VN" sz="1000" b="1">
                        <a:solidFill>
                          <a:sysClr val="windowText" lastClr="000000"/>
                        </a:solidFill>
                        <a:effectLst/>
                      </a:endParaRPr>
                    </a:p>
                  </a:txBody>
                  <a:tcPr anchor="ctr"/>
                </a:tc>
                <a:tc>
                  <a:txBody>
                    <a:bodyPr/>
                    <a:lstStyle/>
                    <a:p>
                      <a:pPr algn="l"/>
                      <a:r>
                        <a:rPr lang="vi-VN" sz="1000" b="1">
                          <a:solidFill>
                            <a:sysClr val="windowText" lastClr="000000"/>
                          </a:solidFill>
                          <a:effectLst/>
                        </a:rPr>
                        <a:t>Df</a:t>
                      </a:r>
                    </a:p>
                  </a:txBody>
                  <a:tcPr anchor="ctr"/>
                </a:tc>
                <a:tc>
                  <a:txBody>
                    <a:bodyPr/>
                    <a:lstStyle/>
                    <a:p>
                      <a:pPr algn="l"/>
                      <a:r>
                        <a:rPr lang="vi-VN" sz="1000" b="1">
                          <a:solidFill>
                            <a:sysClr val="windowText" lastClr="000000"/>
                          </a:solidFill>
                          <a:effectLst/>
                        </a:rPr>
                        <a:t>Sum Sq</a:t>
                      </a:r>
                    </a:p>
                  </a:txBody>
                  <a:tcPr anchor="ctr"/>
                </a:tc>
                <a:tc>
                  <a:txBody>
                    <a:bodyPr/>
                    <a:lstStyle/>
                    <a:p>
                      <a:pPr algn="l"/>
                      <a:r>
                        <a:rPr lang="vi-VN" sz="1000" b="1">
                          <a:solidFill>
                            <a:sysClr val="windowText" lastClr="000000"/>
                          </a:solidFill>
                          <a:effectLst/>
                        </a:rPr>
                        <a:t>Mean Sq</a:t>
                      </a:r>
                    </a:p>
                  </a:txBody>
                  <a:tcPr anchor="ctr"/>
                </a:tc>
                <a:tc>
                  <a:txBody>
                    <a:bodyPr/>
                    <a:lstStyle/>
                    <a:p>
                      <a:pPr algn="l"/>
                      <a:r>
                        <a:rPr lang="vi-VN" sz="1000" b="1">
                          <a:solidFill>
                            <a:sysClr val="windowText" lastClr="000000"/>
                          </a:solidFill>
                          <a:effectLst/>
                        </a:rPr>
                        <a:t>F value</a:t>
                      </a:r>
                    </a:p>
                  </a:txBody>
                  <a:tcPr anchor="ctr"/>
                </a:tc>
                <a:tc>
                  <a:txBody>
                    <a:bodyPr/>
                    <a:lstStyle/>
                    <a:p>
                      <a:pPr marL="0" algn="l" defTabSz="914400" rtl="0" eaLnBrk="1" latinLnBrk="0" hangingPunct="1"/>
                      <a:r>
                        <a:rPr lang="vi-VN" sz="1000" b="1" kern="1200">
                          <a:solidFill>
                            <a:sysClr val="windowText" lastClr="000000"/>
                          </a:solidFill>
                          <a:effectLst/>
                          <a:latin typeface="+mn-lt"/>
                          <a:ea typeface="+mn-ea"/>
                          <a:cs typeface="+mn-cs"/>
                        </a:rPr>
                        <a:t>Pr(&gt;F)</a:t>
                      </a:r>
                    </a:p>
                  </a:txBody>
                  <a:tcPr anchor="ctr"/>
                </a:tc>
                <a:tc>
                  <a:txBody>
                    <a:bodyPr/>
                    <a:lstStyle/>
                    <a:p>
                      <a:pPr algn="l"/>
                      <a:endParaRPr lang="vi-VN" sz="1000" b="1">
                        <a:solidFill>
                          <a:sysClr val="windowText" lastClr="000000"/>
                        </a:solidFill>
                        <a:effectLst/>
                      </a:endParaRPr>
                    </a:p>
                  </a:txBody>
                  <a:tcPr anchor="ctr">
                    <a:lnB w="38100" cmpd="sng">
                      <a:noFill/>
                    </a:lnB>
                  </a:tcPr>
                </a:tc>
                <a:extLst>
                  <a:ext uri="{0D108BD9-81ED-4DB2-BD59-A6C34878D82A}">
                    <a16:rowId xmlns:a16="http://schemas.microsoft.com/office/drawing/2014/main" val="955650902"/>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12</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age:Blast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0.101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0.751053</a:t>
                      </a:r>
                    </a:p>
                  </a:txBody>
                  <a:tcPr anchor="ctr">
                    <a:lnR w="12700" cmpd="sng">
                      <a:noFill/>
                    </a:lnR>
                  </a:tcP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41167870"/>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13</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Cement:Blast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2150</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2150</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25.338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5.71e-07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t>
                      </a:r>
                    </a:p>
                  </a:txBody>
                  <a:tcPr anchor="ctr">
                    <a:lnT w="12700" cmpd="sng">
                      <a:noFill/>
                    </a:lnT>
                  </a:tcPr>
                </a:tc>
                <a:extLst>
                  <a:ext uri="{0D108BD9-81ED-4DB2-BD59-A6C34878D82A}">
                    <a16:rowId xmlns:a16="http://schemas.microsoft.com/office/drawing/2014/main" val="305973657"/>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14</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Water:Blast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149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149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1.753</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0.185842</a:t>
                      </a:r>
                    </a:p>
                  </a:txBody>
                  <a:tcPr anchor="ct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tc>
                <a:extLst>
                  <a:ext uri="{0D108BD9-81ED-4DB2-BD59-A6C34878D82A}">
                    <a16:rowId xmlns:a16="http://schemas.microsoft.com/office/drawing/2014/main" val="2968596706"/>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15</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FineAgg:Blast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2017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2017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23.773</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1.26e-06</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t>
                      </a:r>
                    </a:p>
                  </a:txBody>
                  <a:tcPr anchor="ctr"/>
                </a:tc>
                <a:extLst>
                  <a:ext uri="{0D108BD9-81ED-4DB2-BD59-A6C34878D82A}">
                    <a16:rowId xmlns:a16="http://schemas.microsoft.com/office/drawing/2014/main" val="3954122296"/>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16</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age:Cement:Water</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161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161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1.902</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0.168202</a:t>
                      </a:r>
                    </a:p>
                  </a:txBody>
                  <a:tcPr anchor="ct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tc>
                <a:extLst>
                  <a:ext uri="{0D108BD9-81ED-4DB2-BD59-A6C34878D82A}">
                    <a16:rowId xmlns:a16="http://schemas.microsoft.com/office/drawing/2014/main" val="3859787959"/>
                  </a:ext>
                </a:extLst>
              </a:tr>
              <a:tr h="257461">
                <a:tc>
                  <a:txBody>
                    <a:bodyPr/>
                    <a:lstStyle/>
                    <a:p>
                      <a:pPr marL="0" algn="l" defTabSz="914400" rtl="0" eaLnBrk="1" latinLnBrk="0" hangingPunct="1"/>
                      <a:r>
                        <a:rPr lang="vi-VN" sz="1000" b="1" kern="1200">
                          <a:solidFill>
                            <a:schemeClr val="dk1"/>
                          </a:solidFill>
                          <a:effectLst/>
                          <a:latin typeface="+mn-lt"/>
                          <a:ea typeface="+mn-ea"/>
                          <a:cs typeface="+mn-cs"/>
                        </a:rPr>
                        <a:t>17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age:Cement:FineAgg</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2186</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2186</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25.756</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4.62e-07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t>
                      </a:r>
                    </a:p>
                  </a:txBody>
                  <a:tcPr anchor="ctr"/>
                </a:tc>
                <a:extLst>
                  <a:ext uri="{0D108BD9-81ED-4DB2-BD59-A6C34878D82A}">
                    <a16:rowId xmlns:a16="http://schemas.microsoft.com/office/drawing/2014/main" val="930811433"/>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18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age:Water:FineAgg</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182</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182</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2.149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0.142971</a:t>
                      </a:r>
                    </a:p>
                  </a:txBody>
                  <a:tcPr anchor="ct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tc>
                <a:extLst>
                  <a:ext uri="{0D108BD9-81ED-4DB2-BD59-A6C34878D82A}">
                    <a16:rowId xmlns:a16="http://schemas.microsoft.com/office/drawing/2014/main" val="4180276226"/>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19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Cement:Water:FineAgg</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1458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1458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17.175</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3.70e-05</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t>
                      </a:r>
                    </a:p>
                  </a:txBody>
                  <a:tcPr anchor="ctr"/>
                </a:tc>
                <a:extLst>
                  <a:ext uri="{0D108BD9-81ED-4DB2-BD59-A6C34878D82A}">
                    <a16:rowId xmlns:a16="http://schemas.microsoft.com/office/drawing/2014/main" val="2020172592"/>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20</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age:Cement:Blast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134</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134</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1.584</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0.208537</a:t>
                      </a:r>
                    </a:p>
                  </a:txBody>
                  <a:tcPr anchor="ct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tc>
                <a:extLst>
                  <a:ext uri="{0D108BD9-81ED-4DB2-BD59-A6C34878D82A}">
                    <a16:rowId xmlns:a16="http://schemas.microsoft.com/office/drawing/2014/main" val="4081100168"/>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21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age:Water:Blast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5653</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5653</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66.614</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9.89e-16</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t>
                      </a:r>
                    </a:p>
                  </a:txBody>
                  <a:tcPr anchor="ctr"/>
                </a:tc>
                <a:extLst>
                  <a:ext uri="{0D108BD9-81ED-4DB2-BD59-A6C34878D82A}">
                    <a16:rowId xmlns:a16="http://schemas.microsoft.com/office/drawing/2014/main" val="4070978703"/>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22</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Cement:Water:Blast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1079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1079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12.710</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0.000381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t>
                      </a:r>
                    </a:p>
                  </a:txBody>
                  <a:tcPr anchor="ctr"/>
                </a:tc>
                <a:extLst>
                  <a:ext uri="{0D108BD9-81ED-4DB2-BD59-A6C34878D82A}">
                    <a16:rowId xmlns:a16="http://schemas.microsoft.com/office/drawing/2014/main" val="51123257"/>
                  </a:ext>
                </a:extLst>
              </a:tr>
            </a:tbl>
          </a:graphicData>
        </a:graphic>
      </p:graphicFrame>
    </p:spTree>
    <p:extLst>
      <p:ext uri="{BB962C8B-B14F-4D97-AF65-F5344CB8AC3E}">
        <p14:creationId xmlns:p14="http://schemas.microsoft.com/office/powerpoint/2010/main" val="175608728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DE45-CCB1-4926-89B6-FD7BDD7328EC}"/>
              </a:ext>
            </a:extLst>
          </p:cNvPr>
          <p:cNvSpPr>
            <a:spLocks noGrp="1"/>
          </p:cNvSpPr>
          <p:nvPr>
            <p:ph type="title"/>
          </p:nvPr>
        </p:nvSpPr>
        <p:spPr/>
        <p:txBody>
          <a:bodyPr/>
          <a:lstStyle/>
          <a:p>
            <a:r>
              <a:rPr lang="en-US"/>
              <a:t>PHÂN TÍCH ĐỊNH LƯỢNG</a:t>
            </a:r>
            <a:endParaRPr lang="vi-VN"/>
          </a:p>
        </p:txBody>
      </p:sp>
      <p:graphicFrame>
        <p:nvGraphicFramePr>
          <p:cNvPr id="5" name="Table 7">
            <a:extLst>
              <a:ext uri="{FF2B5EF4-FFF2-40B4-BE49-F238E27FC236}">
                <a16:creationId xmlns:a16="http://schemas.microsoft.com/office/drawing/2014/main" id="{09C836D6-ED8B-40B1-B40C-AF70AED132FE}"/>
              </a:ext>
            </a:extLst>
          </p:cNvPr>
          <p:cNvGraphicFramePr>
            <a:graphicFrameLocks noGrp="1"/>
          </p:cNvGraphicFramePr>
          <p:nvPr/>
        </p:nvGraphicFramePr>
        <p:xfrm>
          <a:off x="2893377" y="1554481"/>
          <a:ext cx="6405246" cy="3749037"/>
        </p:xfrm>
        <a:graphic>
          <a:graphicData uri="http://schemas.openxmlformats.org/drawingml/2006/table">
            <a:tbl>
              <a:tblPr firstRow="1" lastRow="1" bandRow="1">
                <a:tableStyleId>{5C22544A-7EE6-4342-B048-85BDC9FD1C3A}</a:tableStyleId>
              </a:tblPr>
              <a:tblGrid>
                <a:gridCol w="548005">
                  <a:extLst>
                    <a:ext uri="{9D8B030D-6E8A-4147-A177-3AD203B41FA5}">
                      <a16:colId xmlns:a16="http://schemas.microsoft.com/office/drawing/2014/main" val="4259734555"/>
                    </a:ext>
                  </a:extLst>
                </a:gridCol>
                <a:gridCol w="2241868">
                  <a:extLst>
                    <a:ext uri="{9D8B030D-6E8A-4147-A177-3AD203B41FA5}">
                      <a16:colId xmlns:a16="http://schemas.microsoft.com/office/drawing/2014/main" val="2035914597"/>
                    </a:ext>
                  </a:extLst>
                </a:gridCol>
                <a:gridCol w="427355">
                  <a:extLst>
                    <a:ext uri="{9D8B030D-6E8A-4147-A177-3AD203B41FA5}">
                      <a16:colId xmlns:a16="http://schemas.microsoft.com/office/drawing/2014/main" val="2997441658"/>
                    </a:ext>
                  </a:extLst>
                </a:gridCol>
                <a:gridCol w="689293">
                  <a:extLst>
                    <a:ext uri="{9D8B030D-6E8A-4147-A177-3AD203B41FA5}">
                      <a16:colId xmlns:a16="http://schemas.microsoft.com/office/drawing/2014/main" val="3714643460"/>
                    </a:ext>
                  </a:extLst>
                </a:gridCol>
                <a:gridCol w="738505">
                  <a:extLst>
                    <a:ext uri="{9D8B030D-6E8A-4147-A177-3AD203B41FA5}">
                      <a16:colId xmlns:a16="http://schemas.microsoft.com/office/drawing/2014/main" val="1649320078"/>
                    </a:ext>
                  </a:extLst>
                </a:gridCol>
                <a:gridCol w="652780">
                  <a:extLst>
                    <a:ext uri="{9D8B030D-6E8A-4147-A177-3AD203B41FA5}">
                      <a16:colId xmlns:a16="http://schemas.microsoft.com/office/drawing/2014/main" val="4134893632"/>
                    </a:ext>
                  </a:extLst>
                </a:gridCol>
                <a:gridCol w="741680">
                  <a:extLst>
                    <a:ext uri="{9D8B030D-6E8A-4147-A177-3AD203B41FA5}">
                      <a16:colId xmlns:a16="http://schemas.microsoft.com/office/drawing/2014/main" val="579384070"/>
                    </a:ext>
                  </a:extLst>
                </a:gridCol>
                <a:gridCol w="365760">
                  <a:extLst>
                    <a:ext uri="{9D8B030D-6E8A-4147-A177-3AD203B41FA5}">
                      <a16:colId xmlns:a16="http://schemas.microsoft.com/office/drawing/2014/main" val="434475770"/>
                    </a:ext>
                  </a:extLst>
                </a:gridCol>
              </a:tblGrid>
              <a:tr h="317416">
                <a:tc>
                  <a:txBody>
                    <a:bodyPr/>
                    <a:lstStyle/>
                    <a:p>
                      <a:pPr algn="l"/>
                      <a:r>
                        <a:rPr lang="vi-VN" sz="1000" b="1">
                          <a:solidFill>
                            <a:sysClr val="windowText" lastClr="000000"/>
                          </a:solidFill>
                          <a:effectLst/>
                        </a:rPr>
                        <a:t>Index</a:t>
                      </a:r>
                    </a:p>
                  </a:txBody>
                  <a:tcPr anchor="ctr"/>
                </a:tc>
                <a:tc>
                  <a:txBody>
                    <a:bodyPr/>
                    <a:lstStyle/>
                    <a:p>
                      <a:pPr algn="l"/>
                      <a:endParaRPr lang="vi-VN" sz="1000" b="1">
                        <a:solidFill>
                          <a:sysClr val="windowText" lastClr="000000"/>
                        </a:solidFill>
                        <a:effectLst/>
                      </a:endParaRPr>
                    </a:p>
                  </a:txBody>
                  <a:tcPr anchor="ctr"/>
                </a:tc>
                <a:tc>
                  <a:txBody>
                    <a:bodyPr/>
                    <a:lstStyle/>
                    <a:p>
                      <a:pPr algn="l"/>
                      <a:r>
                        <a:rPr lang="vi-VN" sz="1000" b="1">
                          <a:solidFill>
                            <a:sysClr val="windowText" lastClr="000000"/>
                          </a:solidFill>
                          <a:effectLst/>
                        </a:rPr>
                        <a:t>Df</a:t>
                      </a:r>
                    </a:p>
                  </a:txBody>
                  <a:tcPr anchor="ctr"/>
                </a:tc>
                <a:tc>
                  <a:txBody>
                    <a:bodyPr/>
                    <a:lstStyle/>
                    <a:p>
                      <a:pPr algn="l"/>
                      <a:r>
                        <a:rPr lang="vi-VN" sz="1000" b="1">
                          <a:solidFill>
                            <a:sysClr val="windowText" lastClr="000000"/>
                          </a:solidFill>
                          <a:effectLst/>
                        </a:rPr>
                        <a:t>Sum Sq</a:t>
                      </a:r>
                    </a:p>
                  </a:txBody>
                  <a:tcPr anchor="ctr"/>
                </a:tc>
                <a:tc>
                  <a:txBody>
                    <a:bodyPr/>
                    <a:lstStyle/>
                    <a:p>
                      <a:pPr algn="l"/>
                      <a:r>
                        <a:rPr lang="vi-VN" sz="1000" b="1">
                          <a:solidFill>
                            <a:sysClr val="windowText" lastClr="000000"/>
                          </a:solidFill>
                          <a:effectLst/>
                        </a:rPr>
                        <a:t>Mean Sq</a:t>
                      </a:r>
                    </a:p>
                  </a:txBody>
                  <a:tcPr anchor="ctr"/>
                </a:tc>
                <a:tc>
                  <a:txBody>
                    <a:bodyPr/>
                    <a:lstStyle/>
                    <a:p>
                      <a:pPr algn="l"/>
                      <a:r>
                        <a:rPr lang="vi-VN" sz="1000" b="1">
                          <a:solidFill>
                            <a:sysClr val="windowText" lastClr="000000"/>
                          </a:solidFill>
                          <a:effectLst/>
                        </a:rPr>
                        <a:t>F value</a:t>
                      </a:r>
                    </a:p>
                  </a:txBody>
                  <a:tcPr anchor="ctr"/>
                </a:tc>
                <a:tc>
                  <a:txBody>
                    <a:bodyPr/>
                    <a:lstStyle/>
                    <a:p>
                      <a:pPr marL="0" algn="l" defTabSz="914400" rtl="0" eaLnBrk="1" latinLnBrk="0" hangingPunct="1"/>
                      <a:r>
                        <a:rPr lang="vi-VN" sz="1000" b="1" kern="1200">
                          <a:solidFill>
                            <a:sysClr val="windowText" lastClr="000000"/>
                          </a:solidFill>
                          <a:effectLst/>
                          <a:latin typeface="+mn-lt"/>
                          <a:ea typeface="+mn-ea"/>
                          <a:cs typeface="+mn-cs"/>
                        </a:rPr>
                        <a:t>Pr(&gt;F)</a:t>
                      </a:r>
                    </a:p>
                  </a:txBody>
                  <a:tcPr anchor="ctr"/>
                </a:tc>
                <a:tc>
                  <a:txBody>
                    <a:bodyPr/>
                    <a:lstStyle/>
                    <a:p>
                      <a:pPr algn="l"/>
                      <a:endParaRPr lang="vi-VN" sz="1000" b="1">
                        <a:solidFill>
                          <a:sysClr val="windowText" lastClr="000000"/>
                        </a:solidFill>
                        <a:effectLst/>
                      </a:endParaRPr>
                    </a:p>
                  </a:txBody>
                  <a:tcPr anchor="ctr">
                    <a:lnB w="38100" cmpd="sng">
                      <a:noFill/>
                    </a:lnB>
                  </a:tcPr>
                </a:tc>
                <a:extLst>
                  <a:ext uri="{0D108BD9-81ED-4DB2-BD59-A6C34878D82A}">
                    <a16:rowId xmlns:a16="http://schemas.microsoft.com/office/drawing/2014/main" val="955650902"/>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23</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age:FineAgg:Blast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120</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120</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1.418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0.234045</a:t>
                      </a:r>
                    </a:p>
                  </a:txBody>
                  <a:tcPr anchor="ctr">
                    <a:lnR w="12700" cmpd="sng">
                      <a:noFill/>
                    </a:lnR>
                  </a:tcP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41167870"/>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24</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Cement:FineAgg:Blast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0.210</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0.647162</a:t>
                      </a:r>
                    </a:p>
                  </a:txBody>
                  <a:tcPr anchor="ct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lnT w="12700" cmpd="sng">
                      <a:noFill/>
                    </a:lnT>
                  </a:tcPr>
                </a:tc>
                <a:extLst>
                  <a:ext uri="{0D108BD9-81ED-4DB2-BD59-A6C34878D82A}">
                    <a16:rowId xmlns:a16="http://schemas.microsoft.com/office/drawing/2014/main" val="305973657"/>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25</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Water:FineAgg:Blast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2818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2818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33.205</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1.10e-08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t>
                      </a:r>
                    </a:p>
                  </a:txBody>
                  <a:tcPr anchor="ctr"/>
                </a:tc>
                <a:extLst>
                  <a:ext uri="{0D108BD9-81ED-4DB2-BD59-A6C34878D82A}">
                    <a16:rowId xmlns:a16="http://schemas.microsoft.com/office/drawing/2014/main" val="2968596706"/>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26</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age:Cement:Water:FineAgg</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0.081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0.776380</a:t>
                      </a:r>
                    </a:p>
                  </a:txBody>
                  <a:tcPr anchor="ct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tc>
                <a:extLst>
                  <a:ext uri="{0D108BD9-81ED-4DB2-BD59-A6C34878D82A}">
                    <a16:rowId xmlns:a16="http://schemas.microsoft.com/office/drawing/2014/main" val="3954122296"/>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27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age:Cement:Water:Blast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569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569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6.708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0.009737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t>
                      </a:r>
                    </a:p>
                  </a:txBody>
                  <a:tcPr anchor="ctr"/>
                </a:tc>
                <a:extLst>
                  <a:ext uri="{0D108BD9-81ED-4DB2-BD59-A6C34878D82A}">
                    <a16:rowId xmlns:a16="http://schemas.microsoft.com/office/drawing/2014/main" val="3859787959"/>
                  </a:ext>
                </a:extLst>
              </a:tr>
              <a:tr h="257461">
                <a:tc>
                  <a:txBody>
                    <a:bodyPr/>
                    <a:lstStyle/>
                    <a:p>
                      <a:pPr marL="0" algn="l" defTabSz="914400" rtl="0" eaLnBrk="1" latinLnBrk="0" hangingPunct="1"/>
                      <a:r>
                        <a:rPr lang="vi-VN" sz="1000" b="1" kern="1200">
                          <a:solidFill>
                            <a:schemeClr val="dk1"/>
                          </a:solidFill>
                          <a:effectLst/>
                          <a:latin typeface="+mn-lt"/>
                          <a:ea typeface="+mn-ea"/>
                          <a:cs typeface="+mn-cs"/>
                        </a:rPr>
                        <a:t>28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age:Cement:FineAgg:Blast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267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267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3.150</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0.076222</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t>
                      </a:r>
                    </a:p>
                  </a:txBody>
                  <a:tcPr anchor="ctr"/>
                </a:tc>
                <a:extLst>
                  <a:ext uri="{0D108BD9-81ED-4DB2-BD59-A6C34878D82A}">
                    <a16:rowId xmlns:a16="http://schemas.microsoft.com/office/drawing/2014/main" val="930811433"/>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29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age:Water:FineAgg:Blast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1686</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1686</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19.864</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9.26e-06</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t>
                      </a:r>
                    </a:p>
                  </a:txBody>
                  <a:tcPr anchor="ctr"/>
                </a:tc>
                <a:extLst>
                  <a:ext uri="{0D108BD9-81ED-4DB2-BD59-A6C34878D82A}">
                    <a16:rowId xmlns:a16="http://schemas.microsoft.com/office/drawing/2014/main" val="4180276226"/>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30</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Cement:Water:FineAgg:Blast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421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421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4.959</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0.026174</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a:t>
                      </a:r>
                    </a:p>
                  </a:txBody>
                  <a:tcPr anchor="ctr"/>
                </a:tc>
                <a:extLst>
                  <a:ext uri="{0D108BD9-81ED-4DB2-BD59-A6C34878D82A}">
                    <a16:rowId xmlns:a16="http://schemas.microsoft.com/office/drawing/2014/main" val="2020172592"/>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31</a:t>
                      </a:r>
                    </a:p>
                  </a:txBody>
                  <a:tcPr anchor="ctr"/>
                </a:tc>
                <a:tc>
                  <a:txBody>
                    <a:bodyPr/>
                    <a:lstStyle/>
                    <a:p>
                      <a:pPr marL="0" algn="l" defTabSz="914400" rtl="0" eaLnBrk="1" latinLnBrk="0" hangingPunct="1"/>
                      <a:r>
                        <a:rPr lang="en-US" sz="1000" b="1" kern="1200">
                          <a:solidFill>
                            <a:schemeClr val="dk1"/>
                          </a:solidFill>
                          <a:effectLst/>
                          <a:latin typeface="+mn-lt"/>
                          <a:ea typeface="+mn-ea"/>
                          <a:cs typeface="+mn-cs"/>
                        </a:rPr>
                        <a:t>age:Cement:Water:FineAgg:Blast</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1</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22</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22</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0.257</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0.612328</a:t>
                      </a:r>
                    </a:p>
                  </a:txBody>
                  <a:tcPr anchor="ct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tc>
                <a:extLst>
                  <a:ext uri="{0D108BD9-81ED-4DB2-BD59-A6C34878D82A}">
                    <a16:rowId xmlns:a16="http://schemas.microsoft.com/office/drawing/2014/main" val="4081100168"/>
                  </a:ext>
                </a:extLst>
              </a:tr>
              <a:tr h="317416">
                <a:tc>
                  <a:txBody>
                    <a:bodyPr/>
                    <a:lstStyle/>
                    <a:p>
                      <a:pPr marL="0" algn="l" defTabSz="914400" rtl="0" eaLnBrk="1" latinLnBrk="0" hangingPunct="1"/>
                      <a:r>
                        <a:rPr lang="vi-VN" sz="1000" b="1" kern="1200">
                          <a:solidFill>
                            <a:schemeClr val="dk1"/>
                          </a:solidFill>
                          <a:effectLst/>
                          <a:latin typeface="+mn-lt"/>
                          <a:ea typeface="+mn-ea"/>
                          <a:cs typeface="+mn-cs"/>
                        </a:rPr>
                        <a:t>32</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Residuals</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998</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84695</a:t>
                      </a:r>
                    </a:p>
                  </a:txBody>
                  <a:tcPr anchor="ctr"/>
                </a:tc>
                <a:tc>
                  <a:txBody>
                    <a:bodyPr/>
                    <a:lstStyle/>
                    <a:p>
                      <a:pPr marL="0" algn="l" defTabSz="914400" rtl="0" eaLnBrk="1" latinLnBrk="0" hangingPunct="1"/>
                      <a:r>
                        <a:rPr lang="vi-VN" sz="1000" b="1" kern="1200">
                          <a:solidFill>
                            <a:schemeClr val="dk1"/>
                          </a:solidFill>
                          <a:effectLst/>
                          <a:latin typeface="+mn-lt"/>
                          <a:ea typeface="+mn-ea"/>
                          <a:cs typeface="+mn-cs"/>
                        </a:rPr>
                        <a:t>85</a:t>
                      </a:r>
                    </a:p>
                  </a:txBody>
                  <a:tcPr anchor="ct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tc>
                <a:tc>
                  <a:txBody>
                    <a:bodyPr/>
                    <a:lstStyle/>
                    <a:p>
                      <a:pPr marL="0" algn="l" defTabSz="914400" rtl="0" eaLnBrk="1" latinLnBrk="0" hangingPunct="1"/>
                      <a:endParaRPr lang="vi-VN" sz="1000" b="1" kern="1200">
                        <a:solidFill>
                          <a:schemeClr val="dk1"/>
                        </a:solidFill>
                        <a:effectLst/>
                        <a:latin typeface="+mn-lt"/>
                        <a:ea typeface="+mn-ea"/>
                        <a:cs typeface="+mn-cs"/>
                      </a:endParaRPr>
                    </a:p>
                  </a:txBody>
                  <a:tcPr anchor="ctr"/>
                </a:tc>
                <a:extLst>
                  <a:ext uri="{0D108BD9-81ED-4DB2-BD59-A6C34878D82A}">
                    <a16:rowId xmlns:a16="http://schemas.microsoft.com/office/drawing/2014/main" val="4070978703"/>
                  </a:ext>
                </a:extLst>
              </a:tr>
              <a:tr h="317416">
                <a:tc gridSpan="8">
                  <a:txBody>
                    <a:bodyPr/>
                    <a:lstStyle/>
                    <a:p>
                      <a:pPr marL="0" algn="l" defTabSz="914400" rtl="0" eaLnBrk="1" latinLnBrk="0" hangingPunct="1"/>
                      <a:r>
                        <a:rPr lang="fr-FR" sz="1000" b="1" kern="1200">
                          <a:solidFill>
                            <a:schemeClr val="dk1"/>
                          </a:solidFill>
                          <a:effectLst/>
                          <a:latin typeface="+mn-lt"/>
                          <a:ea typeface="+mn-ea"/>
                          <a:cs typeface="+mn-cs"/>
                        </a:rPr>
                        <a:t>Signif. codes: 0 ‘***’ 0.001 ‘**’ 0.01 ‘*’ 0.05 ‘.’ 0.1 ‘ ’ 1</a:t>
                      </a:r>
                    </a:p>
                  </a:txBody>
                  <a:tcPr anchor="ct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pPr marL="0" algn="l" defTabSz="914400" rtl="0" eaLnBrk="1" latinLnBrk="0" hangingPunct="1"/>
                      <a:endParaRPr lang="fr-FR" sz="1000" b="1" kern="1200">
                        <a:solidFill>
                          <a:schemeClr val="dk1"/>
                        </a:solidFill>
                        <a:effectLst/>
                        <a:latin typeface="+mn-lt"/>
                        <a:ea typeface="+mn-ea"/>
                        <a:cs typeface="+mn-cs"/>
                      </a:endParaRPr>
                    </a:p>
                  </a:txBody>
                  <a:tcPr anchor="ctr"/>
                </a:tc>
                <a:extLst>
                  <a:ext uri="{0D108BD9-81ED-4DB2-BD59-A6C34878D82A}">
                    <a16:rowId xmlns:a16="http://schemas.microsoft.com/office/drawing/2014/main" val="51123257"/>
                  </a:ext>
                </a:extLst>
              </a:tr>
            </a:tbl>
          </a:graphicData>
        </a:graphic>
      </p:graphicFrame>
    </p:spTree>
    <p:extLst>
      <p:ext uri="{BB962C8B-B14F-4D97-AF65-F5344CB8AC3E}">
        <p14:creationId xmlns:p14="http://schemas.microsoft.com/office/powerpoint/2010/main" val="250699684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DE45-CCB1-4926-89B6-FD7BDD7328EC}"/>
              </a:ext>
            </a:extLst>
          </p:cNvPr>
          <p:cNvSpPr>
            <a:spLocks noGrp="1"/>
          </p:cNvSpPr>
          <p:nvPr>
            <p:ph type="title"/>
          </p:nvPr>
        </p:nvSpPr>
        <p:spPr/>
        <p:txBody>
          <a:bodyPr/>
          <a:lstStyle/>
          <a:p>
            <a:r>
              <a:rPr lang="en-US" dirty="0"/>
              <a:t>PHÂN TÍCH ĐỊNH LƯỢNG</a:t>
            </a:r>
            <a:endParaRPr lang="vi-VN" dirty="0"/>
          </a:p>
        </p:txBody>
      </p:sp>
      <p:sp>
        <p:nvSpPr>
          <p:cNvPr id="4" name="Content Placeholder 3">
            <a:extLst>
              <a:ext uri="{FF2B5EF4-FFF2-40B4-BE49-F238E27FC236}">
                <a16:creationId xmlns:a16="http://schemas.microsoft.com/office/drawing/2014/main" id="{71ECA28D-BC44-43F3-BB40-41B0CDCE6D9A}"/>
              </a:ext>
            </a:extLst>
          </p:cNvPr>
          <p:cNvSpPr>
            <a:spLocks noGrp="1"/>
          </p:cNvSpPr>
          <p:nvPr>
            <p:ph sz="half" idx="1"/>
          </p:nvPr>
        </p:nvSpPr>
        <p:spPr/>
        <p:txBody>
          <a:bodyPr/>
          <a:lstStyle/>
          <a:p>
            <a:pPr algn="just"/>
            <a:r>
              <a:rPr lang="en-US" dirty="0"/>
              <a:t>ANOVA </a:t>
            </a:r>
            <a:r>
              <a:rPr lang="en-US" dirty="0" err="1"/>
              <a:t>lần</a:t>
            </a:r>
            <a:r>
              <a:rPr lang="en-US" dirty="0"/>
              <a:t> </a:t>
            </a:r>
            <a:r>
              <a:rPr lang="en-US" dirty="0" err="1"/>
              <a:t>thứ</a:t>
            </a:r>
            <a:r>
              <a:rPr lang="en-US" dirty="0"/>
              <a:t> </a:t>
            </a:r>
            <a:r>
              <a:rPr lang="en-US" dirty="0" err="1"/>
              <a:t>nhất</a:t>
            </a:r>
            <a:r>
              <a:rPr lang="en-US" dirty="0"/>
              <a:t>:</a:t>
            </a:r>
          </a:p>
          <a:p>
            <a:pPr lvl="1" algn="just"/>
            <a:r>
              <a:rPr lang="en-US" dirty="0" err="1">
                <a:solidFill>
                  <a:srgbClr val="FF0000"/>
                </a:solidFill>
              </a:rPr>
              <a:t>Đưa</a:t>
            </a:r>
            <a:r>
              <a:rPr lang="en-US" dirty="0">
                <a:solidFill>
                  <a:srgbClr val="FF0000"/>
                </a:solidFill>
              </a:rPr>
              <a:t> </a:t>
            </a:r>
            <a:r>
              <a:rPr lang="en-US" dirty="0" err="1">
                <a:solidFill>
                  <a:srgbClr val="FF0000"/>
                </a:solidFill>
              </a:rPr>
              <a:t>vào</a:t>
            </a:r>
            <a:r>
              <a:rPr lang="en-US" dirty="0">
                <a:solidFill>
                  <a:srgbClr val="FF0000"/>
                </a:solidFill>
              </a:rPr>
              <a:t> </a:t>
            </a:r>
            <a:r>
              <a:rPr lang="en-US" dirty="0" err="1">
                <a:solidFill>
                  <a:srgbClr val="FF0000"/>
                </a:solidFill>
              </a:rPr>
              <a:t>mô</a:t>
            </a:r>
            <a:r>
              <a:rPr lang="en-US" dirty="0">
                <a:solidFill>
                  <a:srgbClr val="FF0000"/>
                </a:solidFill>
              </a:rPr>
              <a:t> </a:t>
            </a:r>
            <a:r>
              <a:rPr lang="en-US" dirty="0" err="1">
                <a:solidFill>
                  <a:srgbClr val="FF0000"/>
                </a:solidFill>
              </a:rPr>
              <a:t>hình</a:t>
            </a:r>
            <a:r>
              <a:rPr lang="en-US" dirty="0">
                <a:solidFill>
                  <a:srgbClr val="FF0000"/>
                </a:solidFill>
              </a:rPr>
              <a:t> ANOVA </a:t>
            </a:r>
            <a:r>
              <a:rPr lang="en-US" dirty="0" err="1">
                <a:solidFill>
                  <a:srgbClr val="FF0000"/>
                </a:solidFill>
              </a:rPr>
              <a:t>tất</a:t>
            </a:r>
            <a:r>
              <a:rPr lang="en-US" dirty="0">
                <a:solidFill>
                  <a:srgbClr val="FF0000"/>
                </a:solidFill>
              </a:rPr>
              <a:t> </a:t>
            </a:r>
            <a:r>
              <a:rPr lang="en-US" dirty="0" err="1">
                <a:solidFill>
                  <a:srgbClr val="FF0000"/>
                </a:solidFill>
              </a:rPr>
              <a:t>cả</a:t>
            </a:r>
            <a:r>
              <a:rPr lang="en-US" dirty="0">
                <a:solidFill>
                  <a:srgbClr val="FF0000"/>
                </a:solidFill>
              </a:rPr>
              <a:t> </a:t>
            </a:r>
            <a:r>
              <a:rPr lang="en-US" dirty="0" err="1">
                <a:solidFill>
                  <a:srgbClr val="FF0000"/>
                </a:solidFill>
              </a:rPr>
              <a:t>tương</a:t>
            </a:r>
            <a:r>
              <a:rPr lang="en-US" dirty="0">
                <a:solidFill>
                  <a:srgbClr val="FF0000"/>
                </a:solidFill>
              </a:rPr>
              <a:t> </a:t>
            </a:r>
            <a:r>
              <a:rPr lang="en-US" dirty="0" err="1">
                <a:solidFill>
                  <a:srgbClr val="FF0000"/>
                </a:solidFill>
              </a:rPr>
              <a:t>tác</a:t>
            </a:r>
            <a:r>
              <a:rPr lang="en-US" dirty="0">
                <a:solidFill>
                  <a:srgbClr val="FF0000"/>
                </a:solidFill>
              </a:rPr>
              <a:t>.</a:t>
            </a:r>
          </a:p>
          <a:p>
            <a:pPr lvl="1" algn="just"/>
            <a:r>
              <a:rPr lang="en-US" dirty="0" err="1"/>
              <a:t>Kết</a:t>
            </a:r>
            <a:r>
              <a:rPr lang="en-US" dirty="0"/>
              <a:t> </a:t>
            </a:r>
            <a:r>
              <a:rPr lang="en-US" dirty="0" err="1"/>
              <a:t>quả</a:t>
            </a:r>
            <a:r>
              <a:rPr lang="en-US" dirty="0"/>
              <a:t> </a:t>
            </a:r>
            <a:r>
              <a:rPr lang="en-US" dirty="0" err="1"/>
              <a:t>cho</a:t>
            </a:r>
            <a:r>
              <a:rPr lang="en-US" dirty="0"/>
              <a:t> </a:t>
            </a:r>
            <a:r>
              <a:rPr lang="en-US" dirty="0" err="1"/>
              <a:t>thấy</a:t>
            </a:r>
            <a:r>
              <a:rPr lang="en-US" dirty="0"/>
              <a:t> </a:t>
            </a:r>
            <a:r>
              <a:rPr lang="en-US" dirty="0" err="1"/>
              <a:t>có</a:t>
            </a:r>
            <a:r>
              <a:rPr lang="en-US" dirty="0"/>
              <a:t> </a:t>
            </a:r>
            <a:r>
              <a:rPr lang="en-US" dirty="0" err="1"/>
              <a:t>những</a:t>
            </a:r>
            <a:r>
              <a:rPr lang="en-US" dirty="0"/>
              <a:t> </a:t>
            </a:r>
            <a:r>
              <a:rPr lang="en-US" dirty="0" err="1"/>
              <a:t>tương</a:t>
            </a:r>
            <a:r>
              <a:rPr lang="en-US" dirty="0"/>
              <a:t> </a:t>
            </a:r>
            <a:r>
              <a:rPr lang="en-US" dirty="0" err="1"/>
              <a:t>tác</a:t>
            </a:r>
            <a:r>
              <a:rPr lang="en-US" dirty="0"/>
              <a:t> </a:t>
            </a:r>
            <a:r>
              <a:rPr lang="en-US" dirty="0" err="1"/>
              <a:t>không</a:t>
            </a:r>
            <a:r>
              <a:rPr lang="en-US" dirty="0"/>
              <a:t> </a:t>
            </a:r>
            <a:r>
              <a:rPr lang="en-US" dirty="0" err="1"/>
              <a:t>có</a:t>
            </a:r>
            <a:r>
              <a:rPr lang="en-US" dirty="0"/>
              <a:t> ý </a:t>
            </a:r>
            <a:r>
              <a:rPr lang="en-US" dirty="0" err="1"/>
              <a:t>nghĩa</a:t>
            </a:r>
            <a:r>
              <a:rPr lang="en-US" dirty="0"/>
              <a:t> </a:t>
            </a:r>
            <a:r>
              <a:rPr lang="en-US" dirty="0" err="1"/>
              <a:t>trong</a:t>
            </a:r>
            <a:r>
              <a:rPr lang="en-US" dirty="0"/>
              <a:t> </a:t>
            </a:r>
            <a:r>
              <a:rPr lang="en-US" dirty="0" err="1"/>
              <a:t>mô</a:t>
            </a:r>
            <a:r>
              <a:rPr lang="en-US" dirty="0"/>
              <a:t> </a:t>
            </a:r>
            <a:r>
              <a:rPr lang="en-US" dirty="0" err="1"/>
              <a:t>hình</a:t>
            </a:r>
            <a:r>
              <a:rPr lang="en-US" dirty="0"/>
              <a:t> (</a:t>
            </a:r>
            <a:r>
              <a:rPr lang="en-US" dirty="0" err="1"/>
              <a:t>vì</a:t>
            </a:r>
            <a:r>
              <a:rPr lang="en-US" dirty="0"/>
              <a:t> </a:t>
            </a:r>
            <a:r>
              <a:rPr lang="en-US" dirty="0" err="1"/>
              <a:t>có</a:t>
            </a:r>
            <a:r>
              <a:rPr lang="en-US" dirty="0"/>
              <a:t> p-value &gt;0.05) </a:t>
            </a:r>
            <a:r>
              <a:rPr lang="en-US" dirty="0">
                <a:sym typeface="Wingdings" panose="05000000000000000000" pitchFamily="2" charset="2"/>
              </a:rPr>
              <a:t> </a:t>
            </a:r>
            <a:r>
              <a:rPr lang="en-US" dirty="0" err="1">
                <a:sym typeface="Wingdings" panose="05000000000000000000" pitchFamily="2" charset="2"/>
              </a:rPr>
              <a:t>loại</a:t>
            </a:r>
            <a:r>
              <a:rPr lang="en-US" dirty="0">
                <a:sym typeface="Wingdings" panose="05000000000000000000" pitchFamily="2" charset="2"/>
              </a:rPr>
              <a:t> </a:t>
            </a:r>
            <a:r>
              <a:rPr lang="en-US" dirty="0" err="1">
                <a:sym typeface="Wingdings" panose="05000000000000000000" pitchFamily="2" charset="2"/>
              </a:rPr>
              <a:t>bỏ</a:t>
            </a:r>
            <a:r>
              <a:rPr lang="en-US" dirty="0">
                <a:sym typeface="Wingdings" panose="05000000000000000000" pitchFamily="2" charset="2"/>
              </a:rPr>
              <a:t> </a:t>
            </a:r>
            <a:r>
              <a:rPr lang="en-US" dirty="0" err="1">
                <a:sym typeface="Wingdings" panose="05000000000000000000" pitchFamily="2" charset="2"/>
              </a:rPr>
              <a:t>chúng</a:t>
            </a:r>
            <a:r>
              <a:rPr lang="en-US" dirty="0">
                <a:sym typeface="Wingdings" panose="05000000000000000000" pitchFamily="2" charset="2"/>
              </a:rPr>
              <a:t>.</a:t>
            </a:r>
          </a:p>
          <a:p>
            <a:pPr lvl="1" algn="just"/>
            <a:r>
              <a:rPr lang="en-US" dirty="0" err="1">
                <a:solidFill>
                  <a:srgbClr val="FF0000"/>
                </a:solidFill>
                <a:sym typeface="Wingdings" panose="05000000000000000000" pitchFamily="2" charset="2"/>
              </a:rPr>
              <a:t>Lọc</a:t>
            </a:r>
            <a:r>
              <a:rPr lang="en-US" dirty="0">
                <a:solidFill>
                  <a:srgbClr val="FF0000"/>
                </a:solidFill>
                <a:sym typeface="Wingdings" panose="05000000000000000000" pitchFamily="2" charset="2"/>
              </a:rPr>
              <a:t> ra </a:t>
            </a:r>
            <a:r>
              <a:rPr lang="en-US" dirty="0" err="1">
                <a:solidFill>
                  <a:srgbClr val="FF0000"/>
                </a:solidFill>
                <a:sym typeface="Wingdings" panose="05000000000000000000" pitchFamily="2" charset="2"/>
              </a:rPr>
              <a:t>những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tương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tác</a:t>
            </a:r>
            <a:r>
              <a:rPr lang="en-US" dirty="0">
                <a:solidFill>
                  <a:srgbClr val="FF0000"/>
                </a:solidFill>
                <a:sym typeface="Wingdings" panose="05000000000000000000" pitchFamily="2" charset="2"/>
              </a:rPr>
              <a:t> ý </a:t>
            </a:r>
            <a:r>
              <a:rPr lang="en-US" dirty="0" err="1">
                <a:solidFill>
                  <a:srgbClr val="FF0000"/>
                </a:solidFill>
                <a:sym typeface="Wingdings" panose="05000000000000000000" pitchFamily="2" charset="2"/>
              </a:rPr>
              <a:t>nghĩa</a:t>
            </a:r>
            <a:r>
              <a:rPr lang="en-US" dirty="0">
                <a:solidFill>
                  <a:srgbClr val="FF0000"/>
                </a:solidFill>
                <a:sym typeface="Wingdings" panose="05000000000000000000" pitchFamily="2" charset="2"/>
              </a:rPr>
              <a:t> (p-value&lt;0.05) </a:t>
            </a:r>
            <a:r>
              <a:rPr lang="en-US" dirty="0" err="1">
                <a:solidFill>
                  <a:srgbClr val="FF0000"/>
                </a:solidFill>
                <a:sym typeface="Wingdings" panose="05000000000000000000" pitchFamily="2" charset="2"/>
              </a:rPr>
              <a:t>phân</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tích</a:t>
            </a:r>
            <a:r>
              <a:rPr lang="en-US" dirty="0">
                <a:solidFill>
                  <a:srgbClr val="FF0000"/>
                </a:solidFill>
                <a:sym typeface="Wingdings" panose="05000000000000000000" pitchFamily="2" charset="2"/>
              </a:rPr>
              <a:t> ANOVA.</a:t>
            </a:r>
            <a:endParaRPr lang="en-US" dirty="0">
              <a:solidFill>
                <a:srgbClr val="FF0000"/>
              </a:solidFill>
            </a:endParaRPr>
          </a:p>
          <a:p>
            <a:pPr algn="just"/>
            <a:endParaRPr lang="en-US" dirty="0"/>
          </a:p>
        </p:txBody>
      </p:sp>
      <p:pic>
        <p:nvPicPr>
          <p:cNvPr id="7" name="Content Placeholder 6">
            <a:extLst>
              <a:ext uri="{FF2B5EF4-FFF2-40B4-BE49-F238E27FC236}">
                <a16:creationId xmlns:a16="http://schemas.microsoft.com/office/drawing/2014/main" id="{47ED5328-889E-40E3-B1DD-86867A6DF080}"/>
              </a:ext>
            </a:extLst>
          </p:cNvPr>
          <p:cNvPicPr>
            <a:picLocks noGrp="1" noChangeAspect="1"/>
          </p:cNvPicPr>
          <p:nvPr>
            <p:ph sz="half" idx="2"/>
          </p:nvPr>
        </p:nvPicPr>
        <p:blipFill>
          <a:blip r:embed="rId2"/>
          <a:stretch>
            <a:fillRect/>
          </a:stretch>
        </p:blipFill>
        <p:spPr>
          <a:xfrm>
            <a:off x="6582832" y="1600200"/>
            <a:ext cx="4614336" cy="4525963"/>
          </a:xfrm>
        </p:spPr>
      </p:pic>
    </p:spTree>
    <p:extLst>
      <p:ext uri="{BB962C8B-B14F-4D97-AF65-F5344CB8AC3E}">
        <p14:creationId xmlns:p14="http://schemas.microsoft.com/office/powerpoint/2010/main" val="174682086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2907-FAC1-47E1-8176-E1DBB3992FA7}"/>
              </a:ext>
            </a:extLst>
          </p:cNvPr>
          <p:cNvSpPr>
            <a:spLocks noGrp="1"/>
          </p:cNvSpPr>
          <p:nvPr>
            <p:ph type="title"/>
          </p:nvPr>
        </p:nvSpPr>
        <p:spPr/>
        <p:txBody>
          <a:bodyPr/>
          <a:lstStyle/>
          <a:p>
            <a:r>
              <a:rPr lang="en-US" dirty="0"/>
              <a:t>PHÂN TÍCH ĐỊNH LƯỢNG</a:t>
            </a:r>
          </a:p>
        </p:txBody>
      </p:sp>
      <p:pic>
        <p:nvPicPr>
          <p:cNvPr id="6" name="Content Placeholder 5">
            <a:extLst>
              <a:ext uri="{FF2B5EF4-FFF2-40B4-BE49-F238E27FC236}">
                <a16:creationId xmlns:a16="http://schemas.microsoft.com/office/drawing/2014/main" id="{A9E89C7D-FF12-4365-B15B-E8AE206AEFC2}"/>
              </a:ext>
            </a:extLst>
          </p:cNvPr>
          <p:cNvPicPr>
            <a:picLocks noGrp="1" noChangeAspect="1"/>
          </p:cNvPicPr>
          <p:nvPr>
            <p:ph sz="half" idx="1"/>
          </p:nvPr>
        </p:nvPicPr>
        <p:blipFill>
          <a:blip r:embed="rId2"/>
          <a:stretch>
            <a:fillRect/>
          </a:stretch>
        </p:blipFill>
        <p:spPr>
          <a:xfrm>
            <a:off x="780704" y="1600200"/>
            <a:ext cx="5042591" cy="4525963"/>
          </a:xfr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40CAF20-77FE-4729-ACC8-B2B8FCF74EC6}"/>
                  </a:ext>
                </a:extLst>
              </p:cNvPr>
              <p:cNvSpPr>
                <a:spLocks noGrp="1"/>
              </p:cNvSpPr>
              <p:nvPr>
                <p:ph sz="half" idx="2"/>
              </p:nvPr>
            </p:nvSpPr>
            <p:spPr/>
            <p:txBody>
              <a:bodyPr>
                <a:normAutofit fontScale="92500" lnSpcReduction="20000"/>
              </a:bodyPr>
              <a:lstStyle/>
              <a:p>
                <a:pPr algn="just"/>
                <a:r>
                  <a:rPr lang="en-US" dirty="0" err="1"/>
                  <a:t>Phân</a:t>
                </a:r>
                <a:r>
                  <a:rPr lang="en-US" dirty="0"/>
                  <a:t> </a:t>
                </a:r>
                <a:r>
                  <a:rPr lang="en-US" dirty="0" err="1"/>
                  <a:t>tích</a:t>
                </a:r>
                <a:r>
                  <a:rPr lang="en-US" dirty="0"/>
                  <a:t> ANOVA </a:t>
                </a:r>
                <a:r>
                  <a:rPr lang="en-US" dirty="0" err="1"/>
                  <a:t>lần</a:t>
                </a:r>
                <a:r>
                  <a:rPr lang="en-US" dirty="0"/>
                  <a:t> 2:</a:t>
                </a:r>
              </a:p>
              <a:p>
                <a:pPr lvl="1" algn="just"/>
                <a:r>
                  <a:rPr lang="vi-VN" dirty="0">
                    <a:solidFill>
                      <a:srgbClr val="FF0000"/>
                    </a:solidFill>
                  </a:rPr>
                  <a:t>4 tương tác không có ý nghĩa thống kê bao gồm </a:t>
                </a:r>
                <a14:m>
                  <m:oMath xmlns:m="http://schemas.openxmlformats.org/officeDocument/2006/math">
                    <m:r>
                      <a:rPr lang="vi-VN" i="1" dirty="0" smtClean="0">
                        <a:solidFill>
                          <a:srgbClr val="FF0000"/>
                        </a:solidFill>
                        <a:latin typeface="Cambria Math" panose="02040503050406030204" pitchFamily="18" charset="0"/>
                      </a:rPr>
                      <m:t>𝐶𝑒𝑚𝑒𝑛𝑡</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𝑊𝑎𝑡𝑒𝑟</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𝐹𝑖𝑛𝑒𝐴𝑔𝑔</m:t>
                    </m:r>
                  </m:oMath>
                </a14:m>
                <a:r>
                  <a:rPr lang="vi-VN" dirty="0">
                    <a:solidFill>
                      <a:srgbClr val="FF0000"/>
                    </a:solidFill>
                  </a:rPr>
                  <a:t>,</a:t>
                </a:r>
                <a14:m>
                  <m:oMath xmlns:m="http://schemas.openxmlformats.org/officeDocument/2006/math">
                    <m:r>
                      <a:rPr lang="vi-VN" i="1" dirty="0" smtClean="0">
                        <a:solidFill>
                          <a:srgbClr val="FF0000"/>
                        </a:solidFill>
                        <a:latin typeface="Cambria Math" panose="02040503050406030204" pitchFamily="18" charset="0"/>
                      </a:rPr>
                      <m:t>𝐶𝑒𝑚𝑒𝑛𝑡</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𝑊𝑎𝑡𝑒𝑟</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𝐵𝑙𝑎𝑠𝑡</m:t>
                    </m:r>
                  </m:oMath>
                </a14:m>
                <a:r>
                  <a:rPr lang="vi-VN" dirty="0">
                    <a:solidFill>
                      <a:srgbClr val="FF0000"/>
                    </a:solidFill>
                  </a:rPr>
                  <a:t>,</a:t>
                </a:r>
                <a:r>
                  <a:rPr lang="en-US" dirty="0">
                    <a:solidFill>
                      <a:srgbClr val="FF0000"/>
                    </a:solidFill>
                  </a:rPr>
                  <a:t> </a:t>
                </a:r>
                <a14:m>
                  <m:oMath xmlns:m="http://schemas.openxmlformats.org/officeDocument/2006/math">
                    <m:r>
                      <a:rPr lang="vi-VN" i="1" dirty="0" smtClean="0">
                        <a:solidFill>
                          <a:srgbClr val="FF0000"/>
                        </a:solidFill>
                        <a:latin typeface="Cambria Math" panose="02040503050406030204" pitchFamily="18" charset="0"/>
                      </a:rPr>
                      <m:t>𝑊𝑎𝑡𝑒𝑟</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𝐹𝑖𝑛𝑒𝐴𝑔𝑔</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𝐵𝑙𝑎𝑠𝑡</m:t>
                    </m:r>
                  </m:oMath>
                </a14:m>
                <a:r>
                  <a:rPr lang="en-US" dirty="0">
                    <a:solidFill>
                      <a:srgbClr val="FF0000"/>
                    </a:solidFill>
                  </a:rPr>
                  <a:t>, </a:t>
                </a:r>
                <a14:m>
                  <m:oMath xmlns:m="http://schemas.openxmlformats.org/officeDocument/2006/math">
                    <m:r>
                      <a:rPr lang="vi-VN" i="1" dirty="0" smtClean="0">
                        <a:solidFill>
                          <a:srgbClr val="FF0000"/>
                        </a:solidFill>
                        <a:latin typeface="Cambria Math" panose="02040503050406030204" pitchFamily="18" charset="0"/>
                      </a:rPr>
                      <m:t>𝑎𝑔𝑒</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𝐶𝑒𝑚𝑒𝑛𝑡</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𝑊𝑎𝑡𝑒𝑟</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𝐵𝑙𝑎𝑠𝑡</m:t>
                    </m:r>
                    <m:r>
                      <a:rPr lang="vi-VN" i="1" dirty="0" smtClean="0">
                        <a:solidFill>
                          <a:srgbClr val="FF0000"/>
                        </a:solidFill>
                        <a:latin typeface="Cambria Math" panose="02040503050406030204" pitchFamily="18" charset="0"/>
                      </a:rPr>
                      <m:t> </m:t>
                    </m:r>
                  </m:oMath>
                </a14:m>
                <a:r>
                  <a:rPr lang="vi-VN" dirty="0">
                    <a:solidFill>
                      <a:srgbClr val="FF0000"/>
                    </a:solidFill>
                  </a:rPr>
                  <a:t>với giá</a:t>
                </a:r>
                <a:r>
                  <a:rPr lang="en-US" dirty="0">
                    <a:solidFill>
                      <a:srgbClr val="FF0000"/>
                    </a:solidFill>
                  </a:rPr>
                  <a:t> </a:t>
                </a:r>
                <a:r>
                  <a:rPr lang="vi-VN" dirty="0">
                    <a:solidFill>
                      <a:srgbClr val="FF0000"/>
                    </a:solidFill>
                  </a:rPr>
                  <a:t>trị P lần lượt là 0.77930, 0.09032, 0.47388, 0.24519 (đều lớn hơn 0.05)</a:t>
                </a:r>
                <a:r>
                  <a:rPr lang="en-US" dirty="0">
                    <a:solidFill>
                      <a:srgbClr val="FF0000"/>
                    </a:solidFill>
                  </a:rPr>
                  <a:t>.</a:t>
                </a:r>
              </a:p>
              <a:p>
                <a:pPr lvl="1" algn="just"/>
                <a:r>
                  <a:rPr lang="en-US" dirty="0" err="1"/>
                  <a:t>Chúng</a:t>
                </a:r>
                <a:r>
                  <a:rPr lang="en-US" dirty="0"/>
                  <a:t> </a:t>
                </a:r>
                <a:r>
                  <a:rPr lang="en-US" dirty="0" err="1"/>
                  <a:t>tôi</a:t>
                </a:r>
                <a:r>
                  <a:rPr lang="en-US" dirty="0"/>
                  <a:t> </a:t>
                </a:r>
                <a:r>
                  <a:rPr lang="en-US" dirty="0" err="1"/>
                  <a:t>loại</a:t>
                </a:r>
                <a:r>
                  <a:rPr lang="en-US" dirty="0"/>
                  <a:t> </a:t>
                </a:r>
                <a:r>
                  <a:rPr lang="en-US" dirty="0" err="1"/>
                  <a:t>bỏ</a:t>
                </a:r>
                <a:r>
                  <a:rPr lang="en-US" dirty="0"/>
                  <a:t> </a:t>
                </a:r>
                <a:r>
                  <a:rPr lang="en-US" dirty="0" err="1"/>
                  <a:t>những</a:t>
                </a:r>
                <a:r>
                  <a:rPr lang="en-US" dirty="0"/>
                  <a:t> </a:t>
                </a:r>
                <a:r>
                  <a:rPr lang="en-US" dirty="0" err="1"/>
                  <a:t>tương</a:t>
                </a:r>
                <a:r>
                  <a:rPr lang="en-US" dirty="0"/>
                  <a:t> </a:t>
                </a:r>
                <a:r>
                  <a:rPr lang="en-US" dirty="0" err="1"/>
                  <a:t>tác</a:t>
                </a:r>
                <a:r>
                  <a:rPr lang="en-US" dirty="0"/>
                  <a:t> </a:t>
                </a:r>
                <a:r>
                  <a:rPr lang="en-US" dirty="0" err="1"/>
                  <a:t>này</a:t>
                </a:r>
                <a:r>
                  <a:rPr lang="en-US" dirty="0"/>
                  <a:t> </a:t>
                </a:r>
                <a:r>
                  <a:rPr lang="en-US" dirty="0" err="1"/>
                  <a:t>trong</a:t>
                </a:r>
                <a:r>
                  <a:rPr lang="en-US" dirty="0"/>
                  <a:t> </a:t>
                </a:r>
                <a:r>
                  <a:rPr lang="en-US" dirty="0" err="1"/>
                  <a:t>lần</a:t>
                </a:r>
                <a:r>
                  <a:rPr lang="en-US" dirty="0"/>
                  <a:t> ANOVA </a:t>
                </a:r>
                <a:r>
                  <a:rPr lang="en-US" dirty="0" err="1"/>
                  <a:t>tiếp</a:t>
                </a:r>
                <a:r>
                  <a:rPr lang="en-US" dirty="0"/>
                  <a:t> </a:t>
                </a:r>
                <a:r>
                  <a:rPr lang="en-US" dirty="0" err="1"/>
                  <a:t>theo.</a:t>
                </a:r>
                <a:endParaRPr lang="en-US" dirty="0"/>
              </a:p>
              <a:p>
                <a:pPr algn="just"/>
                <a:endParaRPr lang="en-US" dirty="0"/>
              </a:p>
            </p:txBody>
          </p:sp>
        </mc:Choice>
        <mc:Fallback xmlns="">
          <p:sp>
            <p:nvSpPr>
              <p:cNvPr id="4" name="Content Placeholder 3">
                <a:extLst>
                  <a:ext uri="{FF2B5EF4-FFF2-40B4-BE49-F238E27FC236}">
                    <a16:creationId xmlns:a16="http://schemas.microsoft.com/office/drawing/2014/main" id="{240CAF20-77FE-4729-ACC8-B2B8FCF74EC6}"/>
                  </a:ext>
                </a:extLst>
              </p:cNvPr>
              <p:cNvSpPr>
                <a:spLocks noGrp="1" noRot="1" noChangeAspect="1" noMove="1" noResize="1" noEditPoints="1" noAdjustHandles="1" noChangeArrowheads="1" noChangeShapeType="1" noTextEdit="1"/>
              </p:cNvSpPr>
              <p:nvPr>
                <p:ph sz="half" idx="2"/>
              </p:nvPr>
            </p:nvSpPr>
            <p:spPr>
              <a:blipFill>
                <a:blip r:embed="rId3"/>
                <a:stretch>
                  <a:fillRect l="-1812" t="-3100" r="-2039"/>
                </a:stretch>
              </a:blipFill>
            </p:spPr>
            <p:txBody>
              <a:bodyPr/>
              <a:lstStyle/>
              <a:p>
                <a:r>
                  <a:rPr lang="en-US">
                    <a:noFill/>
                  </a:rPr>
                  <a:t> </a:t>
                </a:r>
              </a:p>
            </p:txBody>
          </p:sp>
        </mc:Fallback>
      </mc:AlternateContent>
    </p:spTree>
    <p:extLst>
      <p:ext uri="{BB962C8B-B14F-4D97-AF65-F5344CB8AC3E}">
        <p14:creationId xmlns:p14="http://schemas.microsoft.com/office/powerpoint/2010/main" val="143609259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0380-55DA-46F1-A359-7AC76CCAF8F2}"/>
              </a:ext>
            </a:extLst>
          </p:cNvPr>
          <p:cNvSpPr>
            <a:spLocks noGrp="1"/>
          </p:cNvSpPr>
          <p:nvPr>
            <p:ph type="title"/>
          </p:nvPr>
        </p:nvSpPr>
        <p:spPr/>
        <p:txBody>
          <a:bodyPr/>
          <a:lstStyle/>
          <a:p>
            <a:r>
              <a:rPr lang="en-US" dirty="0"/>
              <a:t>PHÂN TÍCH ĐỊNH LƯỢNG</a:t>
            </a:r>
          </a:p>
        </p:txBody>
      </p:sp>
      <p:pic>
        <p:nvPicPr>
          <p:cNvPr id="6" name="Content Placeholder 5">
            <a:extLst>
              <a:ext uri="{FF2B5EF4-FFF2-40B4-BE49-F238E27FC236}">
                <a16:creationId xmlns:a16="http://schemas.microsoft.com/office/drawing/2014/main" id="{3E458F40-A64E-4E9F-A705-536914056BA3}"/>
              </a:ext>
            </a:extLst>
          </p:cNvPr>
          <p:cNvPicPr>
            <a:picLocks noGrp="1" noChangeAspect="1"/>
          </p:cNvPicPr>
          <p:nvPr>
            <p:ph sz="half" idx="1"/>
          </p:nvPr>
        </p:nvPicPr>
        <p:blipFill>
          <a:blip r:embed="rId2"/>
          <a:stretch>
            <a:fillRect/>
          </a:stretch>
        </p:blipFill>
        <p:spPr>
          <a:xfrm>
            <a:off x="609600" y="1950965"/>
            <a:ext cx="5384800" cy="3824432"/>
          </a:xfr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BA93F77-2573-409F-957A-BCA21982EB2C}"/>
                  </a:ext>
                </a:extLst>
              </p:cNvPr>
              <p:cNvSpPr>
                <a:spLocks noGrp="1"/>
              </p:cNvSpPr>
              <p:nvPr>
                <p:ph sz="half" idx="2"/>
              </p:nvPr>
            </p:nvSpPr>
            <p:spPr/>
            <p:txBody>
              <a:bodyPr/>
              <a:lstStyle/>
              <a:p>
                <a:pPr algn="just"/>
                <a:r>
                  <a:rPr lang="en-US" dirty="0" err="1"/>
                  <a:t>Phân</a:t>
                </a:r>
                <a:r>
                  <a:rPr lang="en-US" dirty="0"/>
                  <a:t> </a:t>
                </a:r>
                <a:r>
                  <a:rPr lang="en-US" dirty="0" err="1"/>
                  <a:t>tích</a:t>
                </a:r>
                <a:r>
                  <a:rPr lang="en-US" dirty="0"/>
                  <a:t> ANOVA </a:t>
                </a:r>
                <a:r>
                  <a:rPr lang="en-US" dirty="0" err="1"/>
                  <a:t>lần</a:t>
                </a:r>
                <a:r>
                  <a:rPr lang="en-US" dirty="0"/>
                  <a:t> 3:</a:t>
                </a:r>
              </a:p>
              <a:p>
                <a:pPr lvl="1" algn="just"/>
                <a:r>
                  <a:rPr lang="vi-VN" dirty="0">
                    <a:solidFill>
                      <a:srgbClr val="FF0000"/>
                    </a:solidFill>
                  </a:rPr>
                  <a:t>1 tương tác không có ý nghĩa thống kê bao gồm </a:t>
                </a:r>
                <a14:m>
                  <m:oMath xmlns:m="http://schemas.openxmlformats.org/officeDocument/2006/math">
                    <m:r>
                      <a:rPr lang="vi-VN" i="1" dirty="0" smtClean="0">
                        <a:solidFill>
                          <a:srgbClr val="FF0000"/>
                        </a:solidFill>
                        <a:latin typeface="Cambria Math" panose="02040503050406030204" pitchFamily="18" charset="0"/>
                      </a:rPr>
                      <m:t>𝑎𝑔𝑒</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𝑊𝑎𝑡𝑒𝑟</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𝐵𝑙𝑎𝑠𝑡</m:t>
                    </m:r>
                    <m:r>
                      <a:rPr lang="vi-VN" i="1" dirty="0" smtClean="0">
                        <a:solidFill>
                          <a:srgbClr val="FF0000"/>
                        </a:solidFill>
                        <a:latin typeface="Cambria Math" panose="02040503050406030204" pitchFamily="18" charset="0"/>
                      </a:rPr>
                      <m:t> </m:t>
                    </m:r>
                  </m:oMath>
                </a14:m>
                <a:r>
                  <a:rPr lang="vi-VN" dirty="0">
                    <a:solidFill>
                      <a:srgbClr val="FF0000"/>
                    </a:solidFill>
                  </a:rPr>
                  <a:t>với giá trị</a:t>
                </a:r>
                <a:r>
                  <a:rPr lang="en-US" dirty="0">
                    <a:solidFill>
                      <a:srgbClr val="FF0000"/>
                    </a:solidFill>
                  </a:rPr>
                  <a:t> </a:t>
                </a:r>
                <a:r>
                  <a:rPr lang="vi-VN" dirty="0">
                    <a:solidFill>
                      <a:srgbClr val="FF0000"/>
                    </a:solidFill>
                  </a:rPr>
                  <a:t>P = 0.05479 (lớn hơn 0.05).</a:t>
                </a:r>
                <a:endParaRPr lang="en-US" dirty="0">
                  <a:solidFill>
                    <a:srgbClr val="FF0000"/>
                  </a:solidFill>
                </a:endParaRPr>
              </a:p>
              <a:p>
                <a:pPr lvl="1" algn="just"/>
                <a:r>
                  <a:rPr lang="en-US" dirty="0" err="1"/>
                  <a:t>Chúng</a:t>
                </a:r>
                <a:r>
                  <a:rPr lang="en-US" dirty="0"/>
                  <a:t> </a:t>
                </a:r>
                <a:r>
                  <a:rPr lang="en-US" dirty="0" err="1"/>
                  <a:t>tôi</a:t>
                </a:r>
                <a:r>
                  <a:rPr lang="en-US" dirty="0"/>
                  <a:t> </a:t>
                </a:r>
                <a:r>
                  <a:rPr lang="en-US" dirty="0" err="1"/>
                  <a:t>lấy</a:t>
                </a:r>
                <a:r>
                  <a:rPr lang="en-US" dirty="0"/>
                  <a:t> ra </a:t>
                </a:r>
                <a:r>
                  <a:rPr lang="en-US" dirty="0" err="1"/>
                  <a:t>những</a:t>
                </a:r>
                <a:r>
                  <a:rPr lang="en-US" dirty="0"/>
                  <a:t> </a:t>
                </a:r>
                <a:r>
                  <a:rPr lang="en-US" dirty="0" err="1"/>
                  <a:t>tương</a:t>
                </a:r>
                <a:r>
                  <a:rPr lang="en-US" dirty="0"/>
                  <a:t> </a:t>
                </a:r>
                <a:r>
                  <a:rPr lang="en-US" dirty="0" err="1"/>
                  <a:t>tác</a:t>
                </a:r>
                <a:r>
                  <a:rPr lang="en-US" dirty="0"/>
                  <a:t> </a:t>
                </a:r>
                <a:r>
                  <a:rPr lang="en-US" dirty="0" err="1"/>
                  <a:t>còn</a:t>
                </a:r>
                <a:r>
                  <a:rPr lang="en-US" dirty="0"/>
                  <a:t> </a:t>
                </a:r>
                <a:r>
                  <a:rPr lang="en-US" dirty="0" err="1"/>
                  <a:t>lại</a:t>
                </a:r>
                <a:r>
                  <a:rPr lang="en-US" dirty="0"/>
                  <a:t> </a:t>
                </a:r>
                <a:r>
                  <a:rPr lang="en-US" dirty="0" err="1"/>
                  <a:t>để</a:t>
                </a:r>
                <a:r>
                  <a:rPr lang="en-US" dirty="0"/>
                  <a:t> </a:t>
                </a:r>
                <a:r>
                  <a:rPr lang="en-US" dirty="0" err="1"/>
                  <a:t>tiếp</a:t>
                </a:r>
                <a:r>
                  <a:rPr lang="en-US" dirty="0"/>
                  <a:t> </a:t>
                </a:r>
                <a:r>
                  <a:rPr lang="en-US" dirty="0" err="1"/>
                  <a:t>tục</a:t>
                </a:r>
                <a:r>
                  <a:rPr lang="en-US" dirty="0"/>
                  <a:t> </a:t>
                </a:r>
                <a:r>
                  <a:rPr lang="en-US" dirty="0" err="1"/>
                  <a:t>phân</a:t>
                </a:r>
                <a:r>
                  <a:rPr lang="en-US" dirty="0"/>
                  <a:t> </a:t>
                </a:r>
                <a:r>
                  <a:rPr lang="en-US" dirty="0" err="1"/>
                  <a:t>tích</a:t>
                </a:r>
                <a:r>
                  <a:rPr lang="en-US" dirty="0"/>
                  <a:t> ANOVA.</a:t>
                </a:r>
              </a:p>
              <a:p>
                <a:pPr algn="just"/>
                <a:endParaRPr lang="en-US" dirty="0"/>
              </a:p>
            </p:txBody>
          </p:sp>
        </mc:Choice>
        <mc:Fallback xmlns="">
          <p:sp>
            <p:nvSpPr>
              <p:cNvPr id="4" name="Content Placeholder 3">
                <a:extLst>
                  <a:ext uri="{FF2B5EF4-FFF2-40B4-BE49-F238E27FC236}">
                    <a16:creationId xmlns:a16="http://schemas.microsoft.com/office/drawing/2014/main" id="{7BA93F77-2573-409F-957A-BCA21982EB2C}"/>
                  </a:ext>
                </a:extLst>
              </p:cNvPr>
              <p:cNvSpPr>
                <a:spLocks noGrp="1" noRot="1" noChangeAspect="1" noMove="1" noResize="1" noEditPoints="1" noAdjustHandles="1" noChangeArrowheads="1" noChangeShapeType="1" noTextEdit="1"/>
              </p:cNvSpPr>
              <p:nvPr>
                <p:ph sz="half" idx="2"/>
              </p:nvPr>
            </p:nvSpPr>
            <p:spPr>
              <a:blipFill>
                <a:blip r:embed="rId3"/>
                <a:stretch>
                  <a:fillRect l="-2039" t="-1482" r="-2265"/>
                </a:stretch>
              </a:blipFill>
            </p:spPr>
            <p:txBody>
              <a:bodyPr/>
              <a:lstStyle/>
              <a:p>
                <a:r>
                  <a:rPr lang="en-US">
                    <a:noFill/>
                  </a:rPr>
                  <a:t> </a:t>
                </a:r>
              </a:p>
            </p:txBody>
          </p:sp>
        </mc:Fallback>
      </mc:AlternateContent>
    </p:spTree>
    <p:extLst>
      <p:ext uri="{BB962C8B-B14F-4D97-AF65-F5344CB8AC3E}">
        <p14:creationId xmlns:p14="http://schemas.microsoft.com/office/powerpoint/2010/main" val="3096032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0447-0ED4-481A-B19B-8CEFFD7D5E3B}"/>
              </a:ext>
            </a:extLst>
          </p:cNvPr>
          <p:cNvSpPr>
            <a:spLocks noGrp="1"/>
          </p:cNvSpPr>
          <p:nvPr>
            <p:ph type="title"/>
          </p:nvPr>
        </p:nvSpPr>
        <p:spPr/>
        <p:txBody>
          <a:bodyPr/>
          <a:lstStyle/>
          <a:p>
            <a:r>
              <a:rPr lang="en-US" dirty="0"/>
              <a:t>BÊ TÔNG CƯỜNG ĐỘ CAO</a:t>
            </a:r>
          </a:p>
        </p:txBody>
      </p:sp>
      <p:graphicFrame>
        <p:nvGraphicFramePr>
          <p:cNvPr id="5" name="Table 5">
            <a:extLst>
              <a:ext uri="{FF2B5EF4-FFF2-40B4-BE49-F238E27FC236}">
                <a16:creationId xmlns:a16="http://schemas.microsoft.com/office/drawing/2014/main" id="{D5CBB9A7-D73F-40A7-AB6C-881D299A22F4}"/>
              </a:ext>
            </a:extLst>
          </p:cNvPr>
          <p:cNvGraphicFramePr>
            <a:graphicFrameLocks noGrp="1"/>
          </p:cNvGraphicFramePr>
          <p:nvPr>
            <p:ph idx="1"/>
            <p:extLst>
              <p:ext uri="{D42A27DB-BD31-4B8C-83A1-F6EECF244321}">
                <p14:modId xmlns:p14="http://schemas.microsoft.com/office/powerpoint/2010/main" val="2055349663"/>
              </p:ext>
            </p:extLst>
          </p:nvPr>
        </p:nvGraphicFramePr>
        <p:xfrm>
          <a:off x="609600" y="1671320"/>
          <a:ext cx="8610600" cy="237744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303142285"/>
                    </a:ext>
                  </a:extLst>
                </a:gridCol>
                <a:gridCol w="990600">
                  <a:extLst>
                    <a:ext uri="{9D8B030D-6E8A-4147-A177-3AD203B41FA5}">
                      <a16:colId xmlns:a16="http://schemas.microsoft.com/office/drawing/2014/main" val="766324629"/>
                    </a:ext>
                  </a:extLst>
                </a:gridCol>
                <a:gridCol w="2438400">
                  <a:extLst>
                    <a:ext uri="{9D8B030D-6E8A-4147-A177-3AD203B41FA5}">
                      <a16:colId xmlns:a16="http://schemas.microsoft.com/office/drawing/2014/main" val="706035924"/>
                    </a:ext>
                  </a:extLst>
                </a:gridCol>
                <a:gridCol w="2667000">
                  <a:extLst>
                    <a:ext uri="{9D8B030D-6E8A-4147-A177-3AD203B41FA5}">
                      <a16:colId xmlns:a16="http://schemas.microsoft.com/office/drawing/2014/main" val="3629328053"/>
                    </a:ext>
                  </a:extLst>
                </a:gridCol>
              </a:tblGrid>
              <a:tr h="370840">
                <a:tc>
                  <a:txBody>
                    <a:bodyPr/>
                    <a:lstStyle/>
                    <a:p>
                      <a:pPr algn="l" fontAlgn="ctr"/>
                      <a:r>
                        <a:rPr lang="en-US" b="1" dirty="0" err="1">
                          <a:solidFill>
                            <a:schemeClr val="tx1"/>
                          </a:solidFill>
                          <a:effectLst/>
                        </a:rPr>
                        <a:t>Chỉ</a:t>
                      </a:r>
                      <a:r>
                        <a:rPr lang="en-US" b="1" dirty="0">
                          <a:solidFill>
                            <a:schemeClr val="tx1"/>
                          </a:solidFill>
                          <a:effectLst/>
                        </a:rPr>
                        <a:t> </a:t>
                      </a:r>
                      <a:r>
                        <a:rPr lang="en-US" b="1" dirty="0" err="1">
                          <a:solidFill>
                            <a:schemeClr val="tx1"/>
                          </a:solidFill>
                          <a:effectLst/>
                        </a:rPr>
                        <a:t>tiêu</a:t>
                      </a:r>
                      <a:endParaRPr lang="en-US" b="1" dirty="0">
                        <a:solidFill>
                          <a:schemeClr val="tx1"/>
                        </a:solidFill>
                        <a:effectLst/>
                      </a:endParaRPr>
                    </a:p>
                  </a:txBody>
                  <a:tcPr marL="60960" marR="60960" marT="60960" marB="60960" anchor="ctr"/>
                </a:tc>
                <a:tc>
                  <a:txBody>
                    <a:bodyPr/>
                    <a:lstStyle/>
                    <a:p>
                      <a:pPr algn="l" fontAlgn="ctr"/>
                      <a:r>
                        <a:rPr lang="vi-VN" b="1" dirty="0">
                          <a:solidFill>
                            <a:schemeClr val="tx1"/>
                          </a:solidFill>
                          <a:effectLst/>
                        </a:rPr>
                        <a:t>Đơn vị</a:t>
                      </a:r>
                    </a:p>
                  </a:txBody>
                  <a:tcPr marL="60960" marR="60960" marT="60960" marB="60960" anchor="ctr"/>
                </a:tc>
                <a:tc>
                  <a:txBody>
                    <a:bodyPr/>
                    <a:lstStyle/>
                    <a:p>
                      <a:pPr algn="ctr" fontAlgn="ctr"/>
                      <a:r>
                        <a:rPr lang="en-US" b="1" dirty="0">
                          <a:solidFill>
                            <a:schemeClr val="tx1"/>
                          </a:solidFill>
                          <a:effectLst/>
                        </a:rPr>
                        <a:t>NSC</a:t>
                      </a:r>
                    </a:p>
                  </a:txBody>
                  <a:tcPr marL="60960" marR="60960" marT="60960" marB="60960" anchor="ctr"/>
                </a:tc>
                <a:tc>
                  <a:txBody>
                    <a:bodyPr/>
                    <a:lstStyle/>
                    <a:p>
                      <a:pPr algn="ctr" fontAlgn="ctr"/>
                      <a:r>
                        <a:rPr lang="en-US" b="1" dirty="0">
                          <a:solidFill>
                            <a:schemeClr val="tx1"/>
                          </a:solidFill>
                          <a:effectLst/>
                        </a:rPr>
                        <a:t>UHPC</a:t>
                      </a:r>
                    </a:p>
                  </a:txBody>
                  <a:tcPr marL="60960" marR="60960" marT="60960" marB="60960" anchor="ctr"/>
                </a:tc>
                <a:extLst>
                  <a:ext uri="{0D108BD9-81ED-4DB2-BD59-A6C34878D82A}">
                    <a16:rowId xmlns:a16="http://schemas.microsoft.com/office/drawing/2014/main" val="1226635375"/>
                  </a:ext>
                </a:extLst>
              </a:tr>
              <a:tr h="370840">
                <a:tc>
                  <a:txBody>
                    <a:bodyPr/>
                    <a:lstStyle/>
                    <a:p>
                      <a:pPr algn="l" fontAlgn="t"/>
                      <a:r>
                        <a:rPr lang="vi-VN" dirty="0">
                          <a:effectLst/>
                        </a:rPr>
                        <a:t>Trọng lượng riêng</a:t>
                      </a:r>
                    </a:p>
                  </a:txBody>
                  <a:tcPr marL="60960" marR="60960" marT="60960" marB="60960"/>
                </a:tc>
                <a:tc>
                  <a:txBody>
                    <a:bodyPr/>
                    <a:lstStyle/>
                    <a:p>
                      <a:pPr algn="l" fontAlgn="t"/>
                      <a:r>
                        <a:rPr lang="en-US" dirty="0">
                          <a:effectLst/>
                        </a:rPr>
                        <a:t>Kg/dm</a:t>
                      </a:r>
                      <a:r>
                        <a:rPr lang="en-US" baseline="-25000" dirty="0">
                          <a:effectLst/>
                        </a:rPr>
                        <a:t>3</a:t>
                      </a:r>
                    </a:p>
                  </a:txBody>
                  <a:tcPr marL="60960" marR="60960" marT="60960" marB="60960"/>
                </a:tc>
                <a:tc>
                  <a:txBody>
                    <a:bodyPr/>
                    <a:lstStyle/>
                    <a:p>
                      <a:pPr algn="ctr" fontAlgn="t"/>
                      <a:r>
                        <a:rPr lang="en-US" dirty="0">
                          <a:effectLst/>
                        </a:rPr>
                        <a:t>2,2-2,5</a:t>
                      </a:r>
                    </a:p>
                  </a:txBody>
                  <a:tcPr marL="60960" marR="60960" marT="60960" marB="60960"/>
                </a:tc>
                <a:tc>
                  <a:txBody>
                    <a:bodyPr/>
                    <a:lstStyle/>
                    <a:p>
                      <a:pPr algn="ctr" fontAlgn="t"/>
                      <a:r>
                        <a:rPr lang="en-US" dirty="0">
                          <a:effectLst/>
                        </a:rPr>
                        <a:t>2,45-2,55</a:t>
                      </a:r>
                    </a:p>
                  </a:txBody>
                  <a:tcPr marL="60960" marR="60960" marT="60960" marB="60960"/>
                </a:tc>
                <a:extLst>
                  <a:ext uri="{0D108BD9-81ED-4DB2-BD59-A6C34878D82A}">
                    <a16:rowId xmlns:a16="http://schemas.microsoft.com/office/drawing/2014/main" val="3139436654"/>
                  </a:ext>
                </a:extLst>
              </a:tr>
              <a:tr h="370840">
                <a:tc>
                  <a:txBody>
                    <a:bodyPr/>
                    <a:lstStyle/>
                    <a:p>
                      <a:pPr algn="l" fontAlgn="t"/>
                      <a:r>
                        <a:rPr lang="vi-VN">
                          <a:effectLst/>
                        </a:rPr>
                        <a:t>Cường độ chịu nén</a:t>
                      </a:r>
                    </a:p>
                  </a:txBody>
                  <a:tcPr marL="60960" marR="60960" marT="60960" marB="60960"/>
                </a:tc>
                <a:tc>
                  <a:txBody>
                    <a:bodyPr/>
                    <a:lstStyle/>
                    <a:p>
                      <a:pPr algn="l" fontAlgn="t"/>
                      <a:r>
                        <a:rPr lang="en-US">
                          <a:effectLst/>
                        </a:rPr>
                        <a:t>MPa</a:t>
                      </a:r>
                    </a:p>
                  </a:txBody>
                  <a:tcPr marL="60960" marR="60960" marT="60960" marB="60960"/>
                </a:tc>
                <a:tc>
                  <a:txBody>
                    <a:bodyPr/>
                    <a:lstStyle/>
                    <a:p>
                      <a:pPr algn="ctr" fontAlgn="t"/>
                      <a:r>
                        <a:rPr lang="en-US">
                          <a:effectLst/>
                        </a:rPr>
                        <a:t>10-60</a:t>
                      </a:r>
                    </a:p>
                  </a:txBody>
                  <a:tcPr marL="60960" marR="60960" marT="60960" marB="60960"/>
                </a:tc>
                <a:tc>
                  <a:txBody>
                    <a:bodyPr/>
                    <a:lstStyle/>
                    <a:p>
                      <a:pPr algn="ctr" fontAlgn="t"/>
                      <a:r>
                        <a:rPr lang="en-US" dirty="0">
                          <a:effectLst/>
                        </a:rPr>
                        <a:t>150-250</a:t>
                      </a:r>
                    </a:p>
                  </a:txBody>
                  <a:tcPr marL="60960" marR="60960" marT="60960" marB="60960"/>
                </a:tc>
                <a:extLst>
                  <a:ext uri="{0D108BD9-81ED-4DB2-BD59-A6C34878D82A}">
                    <a16:rowId xmlns:a16="http://schemas.microsoft.com/office/drawing/2014/main" val="1845524002"/>
                  </a:ext>
                </a:extLst>
              </a:tr>
              <a:tr h="370840">
                <a:tc>
                  <a:txBody>
                    <a:bodyPr/>
                    <a:lstStyle/>
                    <a:p>
                      <a:pPr algn="l" fontAlgn="t"/>
                      <a:r>
                        <a:rPr lang="vi-VN">
                          <a:effectLst/>
                        </a:rPr>
                        <a:t>Cường độ chịu uốn</a:t>
                      </a:r>
                    </a:p>
                  </a:txBody>
                  <a:tcPr marL="60960" marR="60960" marT="60960" marB="60960"/>
                </a:tc>
                <a:tc>
                  <a:txBody>
                    <a:bodyPr/>
                    <a:lstStyle/>
                    <a:p>
                      <a:pPr algn="l" fontAlgn="t"/>
                      <a:r>
                        <a:rPr lang="en-US">
                          <a:effectLst/>
                        </a:rPr>
                        <a:t>MPa</a:t>
                      </a:r>
                    </a:p>
                  </a:txBody>
                  <a:tcPr marL="60960" marR="60960" marT="60960" marB="60960"/>
                </a:tc>
                <a:tc>
                  <a:txBody>
                    <a:bodyPr/>
                    <a:lstStyle/>
                    <a:p>
                      <a:pPr algn="ctr" fontAlgn="t"/>
                      <a:r>
                        <a:rPr lang="en-US">
                          <a:effectLst/>
                        </a:rPr>
                        <a:t>2-8</a:t>
                      </a:r>
                    </a:p>
                  </a:txBody>
                  <a:tcPr marL="60960" marR="60960" marT="60960" marB="60960"/>
                </a:tc>
                <a:tc>
                  <a:txBody>
                    <a:bodyPr/>
                    <a:lstStyle/>
                    <a:p>
                      <a:pPr algn="ctr" fontAlgn="t"/>
                      <a:r>
                        <a:rPr lang="en-US" dirty="0">
                          <a:effectLst/>
                        </a:rPr>
                        <a:t>15-40</a:t>
                      </a:r>
                    </a:p>
                  </a:txBody>
                  <a:tcPr marL="60960" marR="60960" marT="60960" marB="60960"/>
                </a:tc>
                <a:extLst>
                  <a:ext uri="{0D108BD9-81ED-4DB2-BD59-A6C34878D82A}">
                    <a16:rowId xmlns:a16="http://schemas.microsoft.com/office/drawing/2014/main" val="1905654956"/>
                  </a:ext>
                </a:extLst>
              </a:tr>
              <a:tr h="370840">
                <a:tc>
                  <a:txBody>
                    <a:bodyPr/>
                    <a:lstStyle/>
                    <a:p>
                      <a:pPr algn="l" fontAlgn="t"/>
                      <a:r>
                        <a:rPr lang="vi-VN">
                          <a:effectLst/>
                        </a:rPr>
                        <a:t>Cường độ chịu kéo</a:t>
                      </a:r>
                    </a:p>
                  </a:txBody>
                  <a:tcPr marL="60960" marR="60960" marT="60960" marB="60960"/>
                </a:tc>
                <a:tc>
                  <a:txBody>
                    <a:bodyPr/>
                    <a:lstStyle/>
                    <a:p>
                      <a:pPr algn="l" fontAlgn="t"/>
                      <a:r>
                        <a:rPr lang="en-US">
                          <a:effectLst/>
                        </a:rPr>
                        <a:t>MPa</a:t>
                      </a:r>
                    </a:p>
                  </a:txBody>
                  <a:tcPr marL="60960" marR="60960" marT="60960" marB="60960"/>
                </a:tc>
                <a:tc>
                  <a:txBody>
                    <a:bodyPr/>
                    <a:lstStyle/>
                    <a:p>
                      <a:pPr algn="ctr" fontAlgn="t"/>
                      <a:r>
                        <a:rPr lang="en-US">
                          <a:effectLst/>
                        </a:rPr>
                        <a:t>1-4</a:t>
                      </a:r>
                    </a:p>
                  </a:txBody>
                  <a:tcPr marL="60960" marR="60960" marT="60960" marB="60960"/>
                </a:tc>
                <a:tc>
                  <a:txBody>
                    <a:bodyPr/>
                    <a:lstStyle/>
                    <a:p>
                      <a:pPr algn="ctr" fontAlgn="t"/>
                      <a:r>
                        <a:rPr lang="en-US" dirty="0">
                          <a:effectLst/>
                        </a:rPr>
                        <a:t>7-11</a:t>
                      </a:r>
                    </a:p>
                  </a:txBody>
                  <a:tcPr marL="60960" marR="60960" marT="60960" marB="60960"/>
                </a:tc>
                <a:extLst>
                  <a:ext uri="{0D108BD9-81ED-4DB2-BD59-A6C34878D82A}">
                    <a16:rowId xmlns:a16="http://schemas.microsoft.com/office/drawing/2014/main" val="2689854851"/>
                  </a:ext>
                </a:extLst>
              </a:tr>
              <a:tr h="370840">
                <a:tc>
                  <a:txBody>
                    <a:bodyPr/>
                    <a:lstStyle/>
                    <a:p>
                      <a:pPr algn="l" fontAlgn="t"/>
                      <a:r>
                        <a:rPr lang="en-US">
                          <a:effectLst/>
                        </a:rPr>
                        <a:t>Mô-đun đàn hồi</a:t>
                      </a:r>
                    </a:p>
                  </a:txBody>
                  <a:tcPr marL="60960" marR="60960" marT="60960" marB="60960"/>
                </a:tc>
                <a:tc>
                  <a:txBody>
                    <a:bodyPr/>
                    <a:lstStyle/>
                    <a:p>
                      <a:pPr algn="l" fontAlgn="t"/>
                      <a:r>
                        <a:rPr lang="en-US">
                          <a:effectLst/>
                        </a:rPr>
                        <a:t>GPa</a:t>
                      </a:r>
                    </a:p>
                  </a:txBody>
                  <a:tcPr marL="60960" marR="60960" marT="60960" marB="60960"/>
                </a:tc>
                <a:tc>
                  <a:txBody>
                    <a:bodyPr/>
                    <a:lstStyle/>
                    <a:p>
                      <a:pPr algn="ctr" fontAlgn="t"/>
                      <a:r>
                        <a:rPr lang="en-US">
                          <a:effectLst/>
                        </a:rPr>
                        <a:t>20-40</a:t>
                      </a:r>
                    </a:p>
                  </a:txBody>
                  <a:tcPr marL="60960" marR="60960" marT="60960" marB="60960"/>
                </a:tc>
                <a:tc>
                  <a:txBody>
                    <a:bodyPr/>
                    <a:lstStyle/>
                    <a:p>
                      <a:pPr algn="ctr" fontAlgn="t"/>
                      <a:r>
                        <a:rPr lang="en-US" dirty="0">
                          <a:effectLst/>
                        </a:rPr>
                        <a:t>45-55</a:t>
                      </a:r>
                    </a:p>
                  </a:txBody>
                  <a:tcPr marL="60960" marR="60960" marT="60960" marB="60960"/>
                </a:tc>
                <a:extLst>
                  <a:ext uri="{0D108BD9-81ED-4DB2-BD59-A6C34878D82A}">
                    <a16:rowId xmlns:a16="http://schemas.microsoft.com/office/drawing/2014/main" val="1516170654"/>
                  </a:ext>
                </a:extLst>
              </a:tr>
            </a:tbl>
          </a:graphicData>
        </a:graphic>
      </p:graphicFrame>
      <p:sp>
        <p:nvSpPr>
          <p:cNvPr id="4" name="Content Placeholder 3">
            <a:extLst>
              <a:ext uri="{FF2B5EF4-FFF2-40B4-BE49-F238E27FC236}">
                <a16:creationId xmlns:a16="http://schemas.microsoft.com/office/drawing/2014/main" id="{39BD0B37-6904-487E-B82C-977B77D9E854}"/>
              </a:ext>
            </a:extLst>
          </p:cNvPr>
          <p:cNvSpPr>
            <a:spLocks noGrp="1"/>
          </p:cNvSpPr>
          <p:nvPr>
            <p:ph idx="12"/>
          </p:nvPr>
        </p:nvSpPr>
        <p:spPr/>
        <p:txBody>
          <a:bodyPr/>
          <a:lstStyle/>
          <a:p>
            <a:pPr algn="just"/>
            <a:r>
              <a:rPr lang="en-US" dirty="0" err="1"/>
              <a:t>Bê</a:t>
            </a:r>
            <a:r>
              <a:rPr lang="en-US" dirty="0"/>
              <a:t> </a:t>
            </a:r>
            <a:r>
              <a:rPr lang="en-US" dirty="0" err="1"/>
              <a:t>tông</a:t>
            </a:r>
            <a:r>
              <a:rPr lang="en-US" dirty="0"/>
              <a:t> </a:t>
            </a:r>
            <a:r>
              <a:rPr lang="en-US" dirty="0" err="1"/>
              <a:t>cường</a:t>
            </a:r>
            <a:r>
              <a:rPr lang="en-US" dirty="0"/>
              <a:t> </a:t>
            </a:r>
            <a:r>
              <a:rPr lang="en-US" dirty="0" err="1"/>
              <a:t>độ</a:t>
            </a:r>
            <a:r>
              <a:rPr lang="en-US" dirty="0"/>
              <a:t> </a:t>
            </a:r>
            <a:r>
              <a:rPr lang="en-US" dirty="0" err="1"/>
              <a:t>cao</a:t>
            </a:r>
            <a:r>
              <a:rPr lang="en-US" dirty="0"/>
              <a:t> </a:t>
            </a:r>
            <a:r>
              <a:rPr lang="en-US" dirty="0" err="1"/>
              <a:t>vượt</a:t>
            </a:r>
            <a:r>
              <a:rPr lang="en-US" dirty="0"/>
              <a:t> </a:t>
            </a:r>
            <a:r>
              <a:rPr lang="en-US" dirty="0" err="1"/>
              <a:t>trội</a:t>
            </a:r>
            <a:r>
              <a:rPr lang="en-US" dirty="0"/>
              <a:t> </a:t>
            </a:r>
            <a:r>
              <a:rPr lang="en-US" dirty="0" err="1"/>
              <a:t>về</a:t>
            </a:r>
            <a:r>
              <a:rPr lang="en-US" dirty="0"/>
              <a:t> </a:t>
            </a:r>
            <a:r>
              <a:rPr lang="en-US" dirty="0" err="1"/>
              <a:t>sức</a:t>
            </a:r>
            <a:r>
              <a:rPr lang="en-US" dirty="0"/>
              <a:t> </a:t>
            </a:r>
            <a:r>
              <a:rPr lang="en-US" dirty="0" err="1"/>
              <a:t>mạnh</a:t>
            </a:r>
            <a:r>
              <a:rPr lang="en-US" dirty="0"/>
              <a:t> </a:t>
            </a:r>
            <a:r>
              <a:rPr lang="en-US" dirty="0" err="1"/>
              <a:t>và</a:t>
            </a:r>
            <a:r>
              <a:rPr lang="en-US" dirty="0"/>
              <a:t> </a:t>
            </a:r>
            <a:r>
              <a:rPr lang="en-US" dirty="0" err="1"/>
              <a:t>sức</a:t>
            </a:r>
            <a:r>
              <a:rPr lang="en-US" dirty="0"/>
              <a:t> </a:t>
            </a:r>
            <a:r>
              <a:rPr lang="en-US" dirty="0" err="1"/>
              <a:t>bền</a:t>
            </a:r>
            <a:r>
              <a:rPr lang="en-US" dirty="0"/>
              <a:t>.</a:t>
            </a:r>
          </a:p>
        </p:txBody>
      </p:sp>
    </p:spTree>
    <p:extLst>
      <p:ext uri="{BB962C8B-B14F-4D97-AF65-F5344CB8AC3E}">
        <p14:creationId xmlns:p14="http://schemas.microsoft.com/office/powerpoint/2010/main" val="238014601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0380-55DA-46F1-A359-7AC76CCAF8F2}"/>
              </a:ext>
            </a:extLst>
          </p:cNvPr>
          <p:cNvSpPr>
            <a:spLocks noGrp="1"/>
          </p:cNvSpPr>
          <p:nvPr>
            <p:ph type="title"/>
          </p:nvPr>
        </p:nvSpPr>
        <p:spPr/>
        <p:txBody>
          <a:bodyPr/>
          <a:lstStyle/>
          <a:p>
            <a:r>
              <a:rPr lang="en-US" dirty="0"/>
              <a:t>PHÂN TÍCH ĐỊNH LƯỢNG</a:t>
            </a:r>
          </a:p>
        </p:txBody>
      </p:sp>
      <p:pic>
        <p:nvPicPr>
          <p:cNvPr id="6" name="Content Placeholder 5">
            <a:extLst>
              <a:ext uri="{FF2B5EF4-FFF2-40B4-BE49-F238E27FC236}">
                <a16:creationId xmlns:a16="http://schemas.microsoft.com/office/drawing/2014/main" id="{1819C24F-C3EF-4DA4-9A33-F0406A196FBE}"/>
              </a:ext>
            </a:extLst>
          </p:cNvPr>
          <p:cNvPicPr>
            <a:picLocks noGrp="1" noChangeAspect="1"/>
          </p:cNvPicPr>
          <p:nvPr>
            <p:ph sz="half" idx="1"/>
          </p:nvPr>
        </p:nvPicPr>
        <p:blipFill>
          <a:blip r:embed="rId2"/>
          <a:stretch>
            <a:fillRect/>
          </a:stretch>
        </p:blipFill>
        <p:spPr>
          <a:xfrm>
            <a:off x="609600" y="1600200"/>
            <a:ext cx="5384800" cy="4525964"/>
          </a:xfr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BA93F77-2573-409F-957A-BCA21982EB2C}"/>
                  </a:ext>
                </a:extLst>
              </p:cNvPr>
              <p:cNvSpPr>
                <a:spLocks noGrp="1"/>
              </p:cNvSpPr>
              <p:nvPr>
                <p:ph sz="half" idx="2"/>
              </p:nvPr>
            </p:nvSpPr>
            <p:spPr/>
            <p:txBody>
              <a:bodyPr/>
              <a:lstStyle/>
              <a:p>
                <a:pPr algn="just"/>
                <a:r>
                  <a:rPr lang="en-US" dirty="0" err="1"/>
                  <a:t>Phân</a:t>
                </a:r>
                <a:r>
                  <a:rPr lang="en-US" dirty="0"/>
                  <a:t> </a:t>
                </a:r>
                <a:r>
                  <a:rPr lang="en-US" dirty="0" err="1"/>
                  <a:t>tích</a:t>
                </a:r>
                <a:r>
                  <a:rPr lang="en-US" dirty="0"/>
                  <a:t> ANOVA </a:t>
                </a:r>
                <a:r>
                  <a:rPr lang="en-US" dirty="0" err="1"/>
                  <a:t>lần</a:t>
                </a:r>
                <a:r>
                  <a:rPr lang="en-US" dirty="0"/>
                  <a:t> 4:</a:t>
                </a:r>
              </a:p>
              <a:p>
                <a:pPr lvl="1" algn="just"/>
                <a:r>
                  <a:rPr lang="vi-VN" dirty="0">
                    <a:solidFill>
                      <a:srgbClr val="FF0000"/>
                    </a:solidFill>
                  </a:rPr>
                  <a:t>1 tương tác không có ý nghĩa thống kê bao gồm </a:t>
                </a:r>
                <a14:m>
                  <m:oMath xmlns:m="http://schemas.openxmlformats.org/officeDocument/2006/math">
                    <m:r>
                      <a:rPr lang="vi-VN" i="1" dirty="0" smtClean="0">
                        <a:solidFill>
                          <a:srgbClr val="FF0000"/>
                        </a:solidFill>
                        <a:latin typeface="Cambria Math" panose="02040503050406030204" pitchFamily="18" charset="0"/>
                      </a:rPr>
                      <m:t>𝑎𝑔𝑒</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𝑊𝑎𝑡𝑒𝑟</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𝐹𝑖𝑛𝑒𝐴𝑔𝑔</m:t>
                    </m:r>
                    <m:r>
                      <a:rPr lang="vi-VN" i="1" dirty="0" smtClean="0">
                        <a:solidFill>
                          <a:srgbClr val="FF0000"/>
                        </a:solidFill>
                        <a:latin typeface="Cambria Math" panose="02040503050406030204" pitchFamily="18" charset="0"/>
                      </a:rPr>
                      <m:t>:</m:t>
                    </m:r>
                    <m:r>
                      <a:rPr lang="vi-VN" i="1" dirty="0" smtClean="0">
                        <a:solidFill>
                          <a:srgbClr val="FF0000"/>
                        </a:solidFill>
                        <a:latin typeface="Cambria Math" panose="02040503050406030204" pitchFamily="18" charset="0"/>
                      </a:rPr>
                      <m:t>𝐵𝑙𝑎𝑠𝑡</m:t>
                    </m:r>
                    <m:r>
                      <a:rPr lang="en-US" i="1" dirty="0" smtClean="0">
                        <a:solidFill>
                          <a:srgbClr val="FF0000"/>
                        </a:solidFill>
                        <a:latin typeface="Cambria Math" panose="02040503050406030204" pitchFamily="18" charset="0"/>
                      </a:rPr>
                      <m:t> </m:t>
                    </m:r>
                  </m:oMath>
                </a14:m>
                <a:r>
                  <a:rPr lang="vi-VN" dirty="0">
                    <a:solidFill>
                      <a:srgbClr val="FF0000"/>
                    </a:solidFill>
                  </a:rPr>
                  <a:t>với giá trị P = 0.45510 (lớn hơn 0.05).</a:t>
                </a:r>
                <a:endParaRPr lang="en-US" dirty="0">
                  <a:solidFill>
                    <a:srgbClr val="FF0000"/>
                  </a:solidFill>
                </a:endParaRPr>
              </a:p>
              <a:p>
                <a:pPr lvl="1" algn="just"/>
                <a:r>
                  <a:rPr lang="vi-VN" dirty="0"/>
                  <a:t>Chúng tôi lấy ra những tương tác còn lại để tiếp tục phân tích ANOVA.</a:t>
                </a:r>
              </a:p>
              <a:p>
                <a:pPr lvl="1" algn="just"/>
                <a:endParaRPr lang="en-US" dirty="0"/>
              </a:p>
              <a:p>
                <a:pPr algn="just"/>
                <a:endParaRPr lang="en-US" dirty="0"/>
              </a:p>
            </p:txBody>
          </p:sp>
        </mc:Choice>
        <mc:Fallback xmlns="">
          <p:sp>
            <p:nvSpPr>
              <p:cNvPr id="4" name="Content Placeholder 3">
                <a:extLst>
                  <a:ext uri="{FF2B5EF4-FFF2-40B4-BE49-F238E27FC236}">
                    <a16:creationId xmlns:a16="http://schemas.microsoft.com/office/drawing/2014/main" id="{7BA93F77-2573-409F-957A-BCA21982EB2C}"/>
                  </a:ext>
                </a:extLst>
              </p:cNvPr>
              <p:cNvSpPr>
                <a:spLocks noGrp="1" noRot="1" noChangeAspect="1" noMove="1" noResize="1" noEditPoints="1" noAdjustHandles="1" noChangeArrowheads="1" noChangeShapeType="1" noTextEdit="1"/>
              </p:cNvSpPr>
              <p:nvPr>
                <p:ph sz="half" idx="2"/>
              </p:nvPr>
            </p:nvSpPr>
            <p:spPr>
              <a:blipFill>
                <a:blip r:embed="rId3"/>
                <a:stretch>
                  <a:fillRect l="-2039" t="-1482" r="-2265"/>
                </a:stretch>
              </a:blipFill>
            </p:spPr>
            <p:txBody>
              <a:bodyPr/>
              <a:lstStyle/>
              <a:p>
                <a:r>
                  <a:rPr lang="en-US">
                    <a:noFill/>
                  </a:rPr>
                  <a:t> </a:t>
                </a:r>
              </a:p>
            </p:txBody>
          </p:sp>
        </mc:Fallback>
      </mc:AlternateContent>
    </p:spTree>
    <p:extLst>
      <p:ext uri="{BB962C8B-B14F-4D97-AF65-F5344CB8AC3E}">
        <p14:creationId xmlns:p14="http://schemas.microsoft.com/office/powerpoint/2010/main" val="5466145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0380-55DA-46F1-A359-7AC76CCAF8F2}"/>
              </a:ext>
            </a:extLst>
          </p:cNvPr>
          <p:cNvSpPr>
            <a:spLocks noGrp="1"/>
          </p:cNvSpPr>
          <p:nvPr>
            <p:ph type="title"/>
          </p:nvPr>
        </p:nvSpPr>
        <p:spPr/>
        <p:txBody>
          <a:bodyPr/>
          <a:lstStyle/>
          <a:p>
            <a:r>
              <a:rPr lang="en-US" dirty="0"/>
              <a:t>PHÂN TÍCH ĐỊNH LƯỢNG</a:t>
            </a:r>
          </a:p>
        </p:txBody>
      </p:sp>
      <p:pic>
        <p:nvPicPr>
          <p:cNvPr id="6" name="Content Placeholder 5">
            <a:extLst>
              <a:ext uri="{FF2B5EF4-FFF2-40B4-BE49-F238E27FC236}">
                <a16:creationId xmlns:a16="http://schemas.microsoft.com/office/drawing/2014/main" id="{1292648F-ED71-4DF5-A20A-927E606DEF60}"/>
              </a:ext>
            </a:extLst>
          </p:cNvPr>
          <p:cNvPicPr>
            <a:picLocks noGrp="1" noChangeAspect="1"/>
          </p:cNvPicPr>
          <p:nvPr>
            <p:ph sz="half" idx="1"/>
          </p:nvPr>
        </p:nvPicPr>
        <p:blipFill>
          <a:blip r:embed="rId2"/>
          <a:stretch>
            <a:fillRect/>
          </a:stretch>
        </p:blipFill>
        <p:spPr>
          <a:xfrm>
            <a:off x="609600" y="2158640"/>
            <a:ext cx="5384800" cy="3409082"/>
          </a:xfrm>
        </p:spPr>
      </p:pic>
      <p:sp>
        <p:nvSpPr>
          <p:cNvPr id="4" name="Content Placeholder 3">
            <a:extLst>
              <a:ext uri="{FF2B5EF4-FFF2-40B4-BE49-F238E27FC236}">
                <a16:creationId xmlns:a16="http://schemas.microsoft.com/office/drawing/2014/main" id="{7BA93F77-2573-409F-957A-BCA21982EB2C}"/>
              </a:ext>
            </a:extLst>
          </p:cNvPr>
          <p:cNvSpPr>
            <a:spLocks noGrp="1"/>
          </p:cNvSpPr>
          <p:nvPr>
            <p:ph sz="half" idx="2"/>
          </p:nvPr>
        </p:nvSpPr>
        <p:spPr/>
        <p:txBody>
          <a:bodyPr/>
          <a:lstStyle/>
          <a:p>
            <a:pPr algn="just"/>
            <a:r>
              <a:rPr lang="en-US" dirty="0" err="1"/>
              <a:t>Phân</a:t>
            </a:r>
            <a:r>
              <a:rPr lang="en-US" dirty="0"/>
              <a:t> </a:t>
            </a:r>
            <a:r>
              <a:rPr lang="en-US" dirty="0" err="1"/>
              <a:t>tích</a:t>
            </a:r>
            <a:r>
              <a:rPr lang="en-US" dirty="0"/>
              <a:t> ANOVA </a:t>
            </a:r>
            <a:r>
              <a:rPr lang="en-US" dirty="0" err="1"/>
              <a:t>lần</a:t>
            </a:r>
            <a:r>
              <a:rPr lang="en-US" dirty="0"/>
              <a:t> 5:</a:t>
            </a:r>
          </a:p>
          <a:p>
            <a:pPr lvl="1" algn="just"/>
            <a:r>
              <a:rPr lang="en-US" dirty="0" err="1">
                <a:solidFill>
                  <a:srgbClr val="FF0000"/>
                </a:solidFill>
              </a:rPr>
              <a:t>Tất</a:t>
            </a:r>
            <a:r>
              <a:rPr lang="en-US" dirty="0">
                <a:solidFill>
                  <a:srgbClr val="FF0000"/>
                </a:solidFill>
              </a:rPr>
              <a:t> </a:t>
            </a:r>
            <a:r>
              <a:rPr lang="en-US" dirty="0" err="1">
                <a:solidFill>
                  <a:srgbClr val="FF0000"/>
                </a:solidFill>
              </a:rPr>
              <a:t>cả</a:t>
            </a:r>
            <a:r>
              <a:rPr lang="en-US" dirty="0">
                <a:solidFill>
                  <a:srgbClr val="FF0000"/>
                </a:solidFill>
              </a:rPr>
              <a:t> </a:t>
            </a:r>
            <a:r>
              <a:rPr lang="en-US" dirty="0" err="1">
                <a:solidFill>
                  <a:srgbClr val="FF0000"/>
                </a:solidFill>
              </a:rPr>
              <a:t>tương</a:t>
            </a:r>
            <a:r>
              <a:rPr lang="en-US" dirty="0">
                <a:solidFill>
                  <a:srgbClr val="FF0000"/>
                </a:solidFill>
              </a:rPr>
              <a:t> </a:t>
            </a:r>
            <a:r>
              <a:rPr lang="en-US" dirty="0" err="1">
                <a:solidFill>
                  <a:srgbClr val="FF0000"/>
                </a:solidFill>
              </a:rPr>
              <a:t>tác</a:t>
            </a:r>
            <a:r>
              <a:rPr lang="en-US" dirty="0">
                <a:solidFill>
                  <a:srgbClr val="FF0000"/>
                </a:solidFill>
              </a:rPr>
              <a:t> </a:t>
            </a:r>
            <a:r>
              <a:rPr lang="en-US" dirty="0" err="1">
                <a:solidFill>
                  <a:srgbClr val="FF0000"/>
                </a:solidFill>
              </a:rPr>
              <a:t>đều</a:t>
            </a:r>
            <a:r>
              <a:rPr lang="en-US" dirty="0">
                <a:solidFill>
                  <a:srgbClr val="FF0000"/>
                </a:solidFill>
              </a:rPr>
              <a:t> </a:t>
            </a:r>
            <a:r>
              <a:rPr lang="en-US" dirty="0" err="1">
                <a:solidFill>
                  <a:srgbClr val="FF0000"/>
                </a:solidFill>
              </a:rPr>
              <a:t>có</a:t>
            </a:r>
            <a:r>
              <a:rPr lang="en-US" dirty="0">
                <a:solidFill>
                  <a:srgbClr val="FF0000"/>
                </a:solidFill>
              </a:rPr>
              <a:t> ý </a:t>
            </a:r>
            <a:r>
              <a:rPr lang="en-US" dirty="0" err="1">
                <a:solidFill>
                  <a:srgbClr val="FF0000"/>
                </a:solidFill>
              </a:rPr>
              <a:t>nghĩa</a:t>
            </a:r>
            <a:r>
              <a:rPr lang="en-US" dirty="0">
                <a:solidFill>
                  <a:srgbClr val="FF0000"/>
                </a:solidFill>
              </a:rPr>
              <a:t> </a:t>
            </a:r>
            <a:r>
              <a:rPr lang="en-US" dirty="0" err="1">
                <a:solidFill>
                  <a:srgbClr val="FF0000"/>
                </a:solidFill>
              </a:rPr>
              <a:t>thống</a:t>
            </a:r>
            <a:r>
              <a:rPr lang="en-US" dirty="0">
                <a:solidFill>
                  <a:srgbClr val="FF0000"/>
                </a:solidFill>
              </a:rPr>
              <a:t> </a:t>
            </a:r>
            <a:r>
              <a:rPr lang="en-US" dirty="0" err="1">
                <a:solidFill>
                  <a:srgbClr val="FF0000"/>
                </a:solidFill>
              </a:rPr>
              <a:t>kê</a:t>
            </a:r>
            <a:r>
              <a:rPr lang="en-US" dirty="0">
                <a:solidFill>
                  <a:srgbClr val="FF0000"/>
                </a:solidFill>
              </a:rPr>
              <a:t> </a:t>
            </a:r>
            <a:r>
              <a:rPr lang="en-US" dirty="0" err="1">
                <a:solidFill>
                  <a:srgbClr val="FF0000"/>
                </a:solidFill>
              </a:rPr>
              <a:t>với</a:t>
            </a:r>
            <a:r>
              <a:rPr lang="en-US" dirty="0">
                <a:solidFill>
                  <a:srgbClr val="FF0000"/>
                </a:solidFill>
              </a:rPr>
              <a:t> p-value &lt; 0.05.</a:t>
            </a:r>
          </a:p>
          <a:p>
            <a:pPr lvl="1" algn="just"/>
            <a:r>
              <a:rPr lang="en-US" dirty="0" err="1"/>
              <a:t>Vậy</a:t>
            </a:r>
            <a:r>
              <a:rPr lang="en-US" dirty="0"/>
              <a:t> </a:t>
            </a:r>
            <a:r>
              <a:rPr lang="en-US" dirty="0" err="1"/>
              <a:t>đây</a:t>
            </a:r>
            <a:r>
              <a:rPr lang="en-US" dirty="0"/>
              <a:t> </a:t>
            </a:r>
            <a:r>
              <a:rPr lang="en-US" dirty="0" err="1"/>
              <a:t>là</a:t>
            </a:r>
            <a:r>
              <a:rPr lang="en-US" dirty="0"/>
              <a:t> </a:t>
            </a:r>
            <a:r>
              <a:rPr lang="en-US" dirty="0" err="1"/>
              <a:t>các</a:t>
            </a:r>
            <a:r>
              <a:rPr lang="en-US" dirty="0"/>
              <a:t> </a:t>
            </a:r>
            <a:r>
              <a:rPr lang="en-US" dirty="0" err="1"/>
              <a:t>tương</a:t>
            </a:r>
            <a:r>
              <a:rPr lang="en-US" dirty="0"/>
              <a:t> </a:t>
            </a:r>
            <a:r>
              <a:rPr lang="en-US" dirty="0" err="1"/>
              <a:t>tác</a:t>
            </a:r>
            <a:r>
              <a:rPr lang="en-US" dirty="0"/>
              <a:t> </a:t>
            </a:r>
            <a:r>
              <a:rPr lang="en-US" dirty="0" err="1"/>
              <a:t>mà</a:t>
            </a:r>
            <a:r>
              <a:rPr lang="en-US" dirty="0"/>
              <a:t> </a:t>
            </a:r>
            <a:r>
              <a:rPr lang="en-US" dirty="0" err="1"/>
              <a:t>chúng</a:t>
            </a:r>
            <a:r>
              <a:rPr lang="en-US" dirty="0"/>
              <a:t> </a:t>
            </a:r>
            <a:r>
              <a:rPr lang="en-US" dirty="0" err="1"/>
              <a:t>tôi</a:t>
            </a:r>
            <a:r>
              <a:rPr lang="en-US" dirty="0"/>
              <a:t> </a:t>
            </a:r>
            <a:r>
              <a:rPr lang="en-US" dirty="0" err="1"/>
              <a:t>sẽ</a:t>
            </a:r>
            <a:r>
              <a:rPr lang="en-US" dirty="0"/>
              <a:t> </a:t>
            </a:r>
            <a:r>
              <a:rPr lang="en-US" dirty="0" err="1"/>
              <a:t>thực</a:t>
            </a:r>
            <a:r>
              <a:rPr lang="en-US" dirty="0"/>
              <a:t> </a:t>
            </a:r>
            <a:r>
              <a:rPr lang="en-US" dirty="0" err="1"/>
              <a:t>hiện</a:t>
            </a:r>
            <a:r>
              <a:rPr lang="en-US" dirty="0"/>
              <a:t>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a:t>
            </a:r>
          </a:p>
          <a:p>
            <a:pPr algn="just"/>
            <a:endParaRPr lang="en-US" dirty="0"/>
          </a:p>
        </p:txBody>
      </p:sp>
    </p:spTree>
    <p:extLst>
      <p:ext uri="{BB962C8B-B14F-4D97-AF65-F5344CB8AC3E}">
        <p14:creationId xmlns:p14="http://schemas.microsoft.com/office/powerpoint/2010/main" val="381991778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44BCE4-DA7F-446F-9FAB-549571D5B2A2}"/>
              </a:ext>
            </a:extLst>
          </p:cNvPr>
          <p:cNvSpPr>
            <a:spLocks noGrp="1"/>
          </p:cNvSpPr>
          <p:nvPr>
            <p:ph type="title"/>
          </p:nvPr>
        </p:nvSpPr>
        <p:spPr/>
        <p:txBody>
          <a:bodyPr/>
          <a:lstStyle/>
          <a:p>
            <a:r>
              <a:rPr lang="en-US" dirty="0" err="1"/>
              <a:t>Thực</a:t>
            </a:r>
            <a:r>
              <a:rPr lang="en-US" dirty="0"/>
              <a:t> </a:t>
            </a:r>
            <a:r>
              <a:rPr lang="en-US" dirty="0" err="1"/>
              <a:t>nghiệm</a:t>
            </a:r>
            <a:r>
              <a:rPr lang="en-US" dirty="0"/>
              <a:t> </a:t>
            </a:r>
            <a:r>
              <a:rPr lang="en-US" dirty="0" err="1"/>
              <a:t>mô</a:t>
            </a:r>
            <a:r>
              <a:rPr lang="en-US" dirty="0"/>
              <a:t> </a:t>
            </a:r>
            <a:r>
              <a:rPr lang="en-US" dirty="0" err="1"/>
              <a:t>hình</a:t>
            </a:r>
            <a:r>
              <a:rPr lang="en-US" dirty="0"/>
              <a:t> </a:t>
            </a:r>
            <a:r>
              <a:rPr lang="en-US" dirty="0" err="1"/>
              <a:t>hồi</a:t>
            </a:r>
            <a:r>
              <a:rPr lang="en-US" dirty="0"/>
              <a:t> </a:t>
            </a:r>
            <a:r>
              <a:rPr lang="en-US" dirty="0" err="1"/>
              <a:t>quy</a:t>
            </a:r>
            <a:endParaRPr lang="en-US" dirty="0"/>
          </a:p>
        </p:txBody>
      </p:sp>
      <p:sp>
        <p:nvSpPr>
          <p:cNvPr id="5" name="Text Placeholder 4">
            <a:extLst>
              <a:ext uri="{FF2B5EF4-FFF2-40B4-BE49-F238E27FC236}">
                <a16:creationId xmlns:a16="http://schemas.microsoft.com/office/drawing/2014/main" id="{C1C45313-0C86-4386-9EE4-7CC98C5F80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175330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B3F58F-6800-4A4D-A77F-B8E957CC1B3D}"/>
              </a:ext>
            </a:extLst>
          </p:cNvPr>
          <p:cNvSpPr>
            <a:spLocks noGrp="1"/>
          </p:cNvSpPr>
          <p:nvPr>
            <p:ph type="title"/>
          </p:nvPr>
        </p:nvSpPr>
        <p:spPr/>
        <p:txBody>
          <a:bodyPr/>
          <a:lstStyle/>
          <a:p>
            <a:r>
              <a:rPr lang="en-US" dirty="0"/>
              <a:t>CÁC HÀM ĐÁNH GIÁ</a:t>
            </a:r>
          </a:p>
        </p:txBody>
      </p:sp>
      <p:sp>
        <p:nvSpPr>
          <p:cNvPr id="5" name="Text Placeholder 4">
            <a:extLst>
              <a:ext uri="{FF2B5EF4-FFF2-40B4-BE49-F238E27FC236}">
                <a16:creationId xmlns:a16="http://schemas.microsoft.com/office/drawing/2014/main" id="{267E37A6-07CB-4D75-9E67-D11895D0C6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311136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F895-123C-4BEE-803E-F7B7453F6F3A}"/>
              </a:ext>
            </a:extLst>
          </p:cNvPr>
          <p:cNvSpPr>
            <a:spLocks noGrp="1"/>
          </p:cNvSpPr>
          <p:nvPr>
            <p:ph type="title"/>
          </p:nvPr>
        </p:nvSpPr>
        <p:spPr/>
        <p:txBody>
          <a:bodyPr/>
          <a:lstStyle/>
          <a:p>
            <a:r>
              <a:rPr lang="en-US"/>
              <a:t>HÀM R-SQUARE </a:t>
            </a:r>
          </a:p>
        </p:txBody>
      </p:sp>
      <p:sp>
        <p:nvSpPr>
          <p:cNvPr id="4" name="Content Placeholder 3">
            <a:extLst>
              <a:ext uri="{FF2B5EF4-FFF2-40B4-BE49-F238E27FC236}">
                <a16:creationId xmlns:a16="http://schemas.microsoft.com/office/drawing/2014/main" id="{DA5D876B-1537-4AB5-8B51-A81F575E124B}"/>
              </a:ext>
            </a:extLst>
          </p:cNvPr>
          <p:cNvSpPr>
            <a:spLocks noGrp="1"/>
          </p:cNvSpPr>
          <p:nvPr>
            <p:ph idx="1"/>
          </p:nvPr>
        </p:nvSpPr>
        <p:spPr/>
        <p:txBody>
          <a:bodyPr/>
          <a:lstStyle/>
          <a:p>
            <a:r>
              <a:rPr lang="vi-VN" dirty="0"/>
              <a:t> R-Squared (hay 𝑅</a:t>
            </a:r>
            <a:r>
              <a:rPr lang="en-US" baseline="30000" dirty="0"/>
              <a:t>2</a:t>
            </a:r>
            <a:r>
              <a:rPr lang="vi-VN" dirty="0"/>
              <a:t>) là một độ đo thống kê thường được sử dụng trong các mô hình hồi quy nhằm xác định tỷ lệ phương sai của biến phụ thuộc được giải thích bằng biến độc lập.</a:t>
            </a:r>
          </a:p>
          <a:p>
            <a:endParaRPr lang="vi-VN" dirty="0"/>
          </a:p>
          <a:p>
            <a:endParaRPr lang="en-US" dirty="0"/>
          </a:p>
        </p:txBody>
      </p:sp>
    </p:spTree>
    <p:extLst>
      <p:ext uri="{BB962C8B-B14F-4D97-AF65-F5344CB8AC3E}">
        <p14:creationId xmlns:p14="http://schemas.microsoft.com/office/powerpoint/2010/main" val="52553199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889D-7496-4206-BE40-A1A4609B4400}"/>
              </a:ext>
            </a:extLst>
          </p:cNvPr>
          <p:cNvSpPr>
            <a:spLocks noGrp="1"/>
          </p:cNvSpPr>
          <p:nvPr>
            <p:ph type="title"/>
          </p:nvPr>
        </p:nvSpPr>
        <p:spPr/>
        <p:txBody>
          <a:bodyPr/>
          <a:lstStyle/>
          <a:p>
            <a:r>
              <a:rPr lang="en-US"/>
              <a:t>HÀM R-SQUARE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365E8E-CB87-425C-B97F-C58C6D4FCD15}"/>
                  </a:ext>
                </a:extLst>
              </p:cNvPr>
              <p:cNvSpPr>
                <a:spLocks noGrp="1"/>
              </p:cNvSpPr>
              <p:nvPr>
                <p:ph idx="1"/>
              </p:nvPr>
            </p:nvSpPr>
            <p:spPr/>
            <p:txBody>
              <a:bodyPr/>
              <a:lstStyle/>
              <a:p>
                <a:r>
                  <a:rPr lang="en-US" dirty="0" err="1">
                    <a:solidFill>
                      <a:srgbClr val="0066FF"/>
                    </a:solidFill>
                  </a:rPr>
                  <a:t>Công</a:t>
                </a:r>
                <a:r>
                  <a:rPr lang="en-US" dirty="0">
                    <a:solidFill>
                      <a:srgbClr val="0066FF"/>
                    </a:solidFill>
                  </a:rPr>
                  <a:t> </a:t>
                </a:r>
                <a:r>
                  <a:rPr lang="en-US" dirty="0" err="1">
                    <a:solidFill>
                      <a:srgbClr val="0066FF"/>
                    </a:solidFill>
                  </a:rPr>
                  <a:t>thức</a:t>
                </a:r>
                <a:r>
                  <a:rPr lang="en-US" dirty="0">
                    <a:solidFill>
                      <a:srgbClr val="0066FF"/>
                    </a:solidFill>
                  </a:rPr>
                  <a:t> </a:t>
                </a:r>
                <a:r>
                  <a:rPr lang="en-US" dirty="0" err="1">
                    <a:solidFill>
                      <a:srgbClr val="0066FF"/>
                    </a:solidFill>
                  </a:rPr>
                  <a:t>tính</a:t>
                </a:r>
                <a:r>
                  <a:rPr lang="en-US" dirty="0">
                    <a:solidFill>
                      <a:srgbClr val="0066FF"/>
                    </a:solidFill>
                  </a:rPr>
                  <a:t> </a:t>
                </a:r>
                <a14:m>
                  <m:oMath xmlns:m="http://schemas.openxmlformats.org/officeDocument/2006/math">
                    <m:sSup>
                      <m:sSupPr>
                        <m:ctrlPr>
                          <a:rPr lang="en-US" b="0" i="1" smtClean="0">
                            <a:solidFill>
                              <a:srgbClr val="0066FF"/>
                            </a:solidFill>
                            <a:latin typeface="Cambria Math" panose="02040503050406030204" pitchFamily="18" charset="0"/>
                          </a:rPr>
                        </m:ctrlPr>
                      </m:sSupPr>
                      <m:e>
                        <m:r>
                          <a:rPr lang="en-US" b="0" i="1" smtClean="0">
                            <a:solidFill>
                              <a:srgbClr val="0066FF"/>
                            </a:solidFill>
                            <a:latin typeface="Cambria Math" panose="02040503050406030204" pitchFamily="18" charset="0"/>
                          </a:rPr>
                          <m:t>𝑅</m:t>
                        </m:r>
                      </m:e>
                      <m:sup>
                        <m:r>
                          <a:rPr lang="en-US" b="0" i="1" smtClean="0">
                            <a:solidFill>
                              <a:srgbClr val="0066FF"/>
                            </a:solidFill>
                            <a:latin typeface="Cambria Math" panose="02040503050406030204" pitchFamily="18" charset="0"/>
                          </a:rPr>
                          <m:t>2</m:t>
                        </m:r>
                      </m:sup>
                    </m:sSup>
                  </m:oMath>
                </a14:m>
                <a:r>
                  <a:rPr lang="en-US" dirty="0">
                    <a:solidFill>
                      <a:srgbClr val="0066FF"/>
                    </a:solidFill>
                  </a:rPr>
                  <a:t>:</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𝑅</m:t>
                          </m:r>
                        </m:e>
                        <m:sup>
                          <m:r>
                            <a:rPr lang="en-US" b="0" i="1" smtClean="0">
                              <a:solidFill>
                                <a:srgbClr val="FF0000"/>
                              </a:solidFill>
                              <a:latin typeface="Cambria Math" panose="02040503050406030204" pitchFamily="18" charset="0"/>
                            </a:rPr>
                            <m:t>2</m:t>
                          </m:r>
                        </m:sup>
                      </m:sSup>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𝑟𝑒𝑔𝑟𝑒𝑠𝑠𝑖𝑜𝑛</m:t>
                              </m:r>
                            </m:sub>
                          </m:sSub>
                        </m:num>
                        <m:den>
                          <m:r>
                            <a:rPr lang="en-US" b="0" i="1" smtClean="0">
                              <a:solidFill>
                                <a:srgbClr val="FF0000"/>
                              </a:solidFill>
                              <a:latin typeface="Cambria Math" panose="02040503050406030204" pitchFamily="18" charset="0"/>
                            </a:rPr>
                            <m:t>𝑆</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𝑆</m:t>
                              </m:r>
                            </m:e>
                            <m:sub>
                              <m:r>
                                <a:rPr lang="en-US" b="0" i="1" smtClean="0">
                                  <a:solidFill>
                                    <a:srgbClr val="FF0000"/>
                                  </a:solidFill>
                                  <a:latin typeface="Cambria Math" panose="02040503050406030204" pitchFamily="18" charset="0"/>
                                </a:rPr>
                                <m:t>𝑇𝑜𝑡𝑎𝑙</m:t>
                              </m:r>
                            </m:sub>
                          </m:sSub>
                        </m:den>
                      </m:f>
                    </m:oMath>
                  </m:oMathPara>
                </a14:m>
                <a:endParaRPr lang="en-US" dirty="0"/>
              </a:p>
              <a:p>
                <a:r>
                  <a:rPr lang="en-US" dirty="0" err="1"/>
                  <a:t>Trong</a:t>
                </a:r>
                <a:r>
                  <a:rPr lang="en-US" dirty="0"/>
                  <a:t> </a:t>
                </a:r>
                <a:r>
                  <a:rPr lang="en-US" dirty="0" err="1"/>
                  <a:t>đó</a:t>
                </a:r>
                <a:r>
                  <a:rPr lang="en-US" dirty="0"/>
                  <a:t>:</a:t>
                </a:r>
              </a:p>
              <a:p>
                <a:pPr lvl="1"/>
                <a14:m>
                  <m:oMath xmlns:m="http://schemas.openxmlformats.org/officeDocument/2006/math">
                    <m:r>
                      <a:rPr lang="vi-VN" b="0" i="1" smtClean="0">
                        <a:solidFill>
                          <a:srgbClr val="FF0000"/>
                        </a:solidFill>
                        <a:effectLst/>
                        <a:latin typeface="Cambria Math" panose="02040503050406030204" pitchFamily="18" charset="0"/>
                      </a:rPr>
                      <m:t>𝑆</m:t>
                    </m:r>
                    <m:sSub>
                      <m:sSubPr>
                        <m:ctrlPr>
                          <a:rPr lang="en-US" b="0" i="1" smtClean="0">
                            <a:solidFill>
                              <a:srgbClr val="FF0000"/>
                            </a:solidFill>
                            <a:effectLst/>
                            <a:latin typeface="Cambria Math" panose="02040503050406030204" pitchFamily="18" charset="0"/>
                          </a:rPr>
                        </m:ctrlPr>
                      </m:sSubPr>
                      <m:e>
                        <m:r>
                          <a:rPr lang="en-US" b="0" i="1" smtClean="0">
                            <a:solidFill>
                              <a:srgbClr val="FF0000"/>
                            </a:solidFill>
                            <a:effectLst/>
                            <a:latin typeface="Cambria Math" panose="02040503050406030204" pitchFamily="18" charset="0"/>
                          </a:rPr>
                          <m:t>𝑆</m:t>
                        </m:r>
                      </m:e>
                      <m:sub>
                        <m:r>
                          <a:rPr lang="vi-VN" b="0" i="1" smtClean="0">
                            <a:solidFill>
                              <a:srgbClr val="FF0000"/>
                            </a:solidFill>
                            <a:effectLst/>
                            <a:latin typeface="Cambria Math" panose="02040503050406030204" pitchFamily="18" charset="0"/>
                          </a:rPr>
                          <m:t>𝑅𝑒𝑔𝑟𝑒𝑠𝑠𝑖𝑜𝑛</m:t>
                        </m:r>
                      </m:sub>
                    </m:sSub>
                  </m:oMath>
                </a14:m>
                <a:r>
                  <a:rPr lang="en-US" b="0" i="0" dirty="0">
                    <a:solidFill>
                      <a:srgbClr val="FF0000"/>
                    </a:solidFill>
                    <a:effectLst/>
                    <a:latin typeface="Arial" panose="020B0604020202020204" pitchFamily="34" charset="0"/>
                  </a:rPr>
                  <a:t> </a:t>
                </a:r>
                <a:r>
                  <a:rPr lang="vi-VN" b="0" i="0" dirty="0">
                    <a:solidFill>
                      <a:srgbClr val="FF0000"/>
                    </a:solidFill>
                    <a:effectLst/>
                    <a:latin typeface="Arial" panose="020B0604020202020204" pitchFamily="34" charset="0"/>
                  </a:rPr>
                  <a:t>(Regression Sum of Squares): tổng các độ lệch bình phương giải</a:t>
                </a:r>
                <a:r>
                  <a:rPr lang="en-US" b="0" i="0" dirty="0">
                    <a:solidFill>
                      <a:srgbClr val="FF0000"/>
                    </a:solidFill>
                    <a:effectLst/>
                    <a:latin typeface="Arial" panose="020B0604020202020204" pitchFamily="34" charset="0"/>
                  </a:rPr>
                  <a:t> </a:t>
                </a:r>
                <a:r>
                  <a:rPr lang="vi-VN" b="0" i="0" dirty="0">
                    <a:solidFill>
                      <a:srgbClr val="FF0000"/>
                    </a:solidFill>
                    <a:effectLst/>
                    <a:latin typeface="Arial" panose="020B0604020202020204" pitchFamily="34" charset="0"/>
                  </a:rPr>
                  <a:t>thích từ hồi quy.</a:t>
                </a:r>
                <a:endParaRPr lang="en-US" b="0" i="0" dirty="0">
                  <a:solidFill>
                    <a:srgbClr val="FF0000"/>
                  </a:solidFill>
                  <a:effectLst/>
                  <a:latin typeface="Arial" panose="020B0604020202020204" pitchFamily="34" charset="0"/>
                </a:endParaRPr>
              </a:p>
              <a:p>
                <a:pPr lvl="1"/>
                <a14:m>
                  <m:oMath xmlns:m="http://schemas.openxmlformats.org/officeDocument/2006/math">
                    <m:sSub>
                      <m:sSubPr>
                        <m:ctrlPr>
                          <a:rPr lang="en-US" b="0" i="1" smtClean="0">
                            <a:effectLst/>
                            <a:latin typeface="Cambria Math" panose="02040503050406030204" pitchFamily="18" charset="0"/>
                          </a:rPr>
                        </m:ctrlPr>
                      </m:sSubPr>
                      <m:e>
                        <m:r>
                          <a:rPr lang="vi-VN" b="0" i="1" smtClean="0">
                            <a:effectLst/>
                            <a:latin typeface="Cambria Math" panose="02040503050406030204" pitchFamily="18" charset="0"/>
                          </a:rPr>
                          <m:t>𝑆</m:t>
                        </m:r>
                      </m:e>
                      <m:sub>
                        <m:r>
                          <a:rPr lang="vi-VN" b="0" i="1" smtClean="0">
                            <a:effectLst/>
                            <a:latin typeface="Cambria Math" panose="02040503050406030204" pitchFamily="18" charset="0"/>
                          </a:rPr>
                          <m:t>𝑡𝑜𝑡𝑎𝑙</m:t>
                        </m:r>
                      </m:sub>
                    </m:sSub>
                  </m:oMath>
                </a14:m>
                <a:r>
                  <a:rPr lang="en-US" b="0" i="0" dirty="0">
                    <a:effectLst/>
                    <a:latin typeface="Arial" panose="020B0604020202020204" pitchFamily="34" charset="0"/>
                  </a:rPr>
                  <a:t> </a:t>
                </a:r>
                <a:r>
                  <a:rPr lang="vi-VN" b="0" i="0" dirty="0">
                    <a:effectLst/>
                    <a:latin typeface="Arial" panose="020B0604020202020204" pitchFamily="34" charset="0"/>
                  </a:rPr>
                  <a:t>(Total Sum of Squares): tổng các độ lệch bình phương toàn bộ.</a:t>
                </a:r>
                <a:endParaRPr lang="en-US" dirty="0"/>
              </a:p>
              <a:p>
                <a:endParaRPr lang="en-US" dirty="0"/>
              </a:p>
            </p:txBody>
          </p:sp>
        </mc:Choice>
        <mc:Fallback xmlns="">
          <p:sp>
            <p:nvSpPr>
              <p:cNvPr id="3" name="Content Placeholder 2">
                <a:extLst>
                  <a:ext uri="{FF2B5EF4-FFF2-40B4-BE49-F238E27FC236}">
                    <a16:creationId xmlns:a16="http://schemas.microsoft.com/office/drawing/2014/main" id="{41365E8E-CB87-425C-B97F-C58C6D4FCD15}"/>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329399704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07467-EA5F-4E71-B8AB-C466DF8D4E67}"/>
              </a:ext>
            </a:extLst>
          </p:cNvPr>
          <p:cNvSpPr>
            <a:spLocks noGrp="1"/>
          </p:cNvSpPr>
          <p:nvPr>
            <p:ph type="title"/>
          </p:nvPr>
        </p:nvSpPr>
        <p:spPr/>
        <p:txBody>
          <a:bodyPr/>
          <a:lstStyle/>
          <a:p>
            <a:r>
              <a:rPr lang="en-US"/>
              <a:t>HÀM R-SQUARE</a:t>
            </a:r>
          </a:p>
        </p:txBody>
      </p:sp>
      <p:sp>
        <p:nvSpPr>
          <p:cNvPr id="4" name="Content Placeholder 3">
            <a:extLst>
              <a:ext uri="{FF2B5EF4-FFF2-40B4-BE49-F238E27FC236}">
                <a16:creationId xmlns:a16="http://schemas.microsoft.com/office/drawing/2014/main" id="{D0014690-4759-4A53-9B33-66CE61525585}"/>
              </a:ext>
            </a:extLst>
          </p:cNvPr>
          <p:cNvSpPr>
            <a:spLocks noGrp="1"/>
          </p:cNvSpPr>
          <p:nvPr>
            <p:ph idx="1"/>
          </p:nvPr>
        </p:nvSpPr>
        <p:spPr/>
        <p:txBody>
          <a:bodyPr/>
          <a:lstStyle/>
          <a:p>
            <a:r>
              <a:rPr lang="vi-VN" dirty="0"/>
              <a:t>Nhược điểm:</a:t>
            </a:r>
          </a:p>
          <a:p>
            <a:pPr lvl="1"/>
            <a:r>
              <a:rPr lang="vi-VN" dirty="0">
                <a:solidFill>
                  <a:srgbClr val="FF0000"/>
                </a:solidFill>
              </a:rPr>
              <a:t>Càng thêm nhiều thuộc tính thì R-Squared càng tăng, không bao giờ giảm.</a:t>
            </a:r>
          </a:p>
          <a:p>
            <a:pPr lvl="1"/>
            <a:r>
              <a:rPr lang="vi-VN" dirty="0"/>
              <a:t>Dễ bị overfitting.</a:t>
            </a:r>
          </a:p>
          <a:p>
            <a:endParaRPr lang="vi-VN" dirty="0"/>
          </a:p>
          <a:p>
            <a:endParaRPr lang="en-US" dirty="0"/>
          </a:p>
        </p:txBody>
      </p:sp>
    </p:spTree>
    <p:extLst>
      <p:ext uri="{BB962C8B-B14F-4D97-AF65-F5344CB8AC3E}">
        <p14:creationId xmlns:p14="http://schemas.microsoft.com/office/powerpoint/2010/main" val="143573067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CDCD4-696F-4196-BEC5-254B5DBE79F9}"/>
              </a:ext>
            </a:extLst>
          </p:cNvPr>
          <p:cNvSpPr>
            <a:spLocks noGrp="1"/>
          </p:cNvSpPr>
          <p:nvPr>
            <p:ph type="title"/>
          </p:nvPr>
        </p:nvSpPr>
        <p:spPr/>
        <p:txBody>
          <a:bodyPr/>
          <a:lstStyle/>
          <a:p>
            <a:r>
              <a:rPr lang="en-US"/>
              <a:t>HÀM R-SQUARE HIỆU CHỈNH</a:t>
            </a:r>
          </a:p>
        </p:txBody>
      </p:sp>
      <p:sp>
        <p:nvSpPr>
          <p:cNvPr id="4" name="Content Placeholder 3">
            <a:extLst>
              <a:ext uri="{FF2B5EF4-FFF2-40B4-BE49-F238E27FC236}">
                <a16:creationId xmlns:a16="http://schemas.microsoft.com/office/drawing/2014/main" id="{26638B85-F4AA-410E-9F49-19A4599FE0EB}"/>
              </a:ext>
            </a:extLst>
          </p:cNvPr>
          <p:cNvSpPr>
            <a:spLocks noGrp="1"/>
          </p:cNvSpPr>
          <p:nvPr>
            <p:ph idx="1"/>
          </p:nvPr>
        </p:nvSpPr>
        <p:spPr/>
        <p:txBody>
          <a:bodyPr/>
          <a:lstStyle/>
          <a:p>
            <a:r>
              <a:rPr lang="vi-VN" dirty="0"/>
              <a:t>Phiên bản cải tiến của 𝑅</a:t>
            </a:r>
            <a:r>
              <a:rPr lang="en-US" baseline="30000" dirty="0"/>
              <a:t>2</a:t>
            </a:r>
            <a:endParaRPr lang="vi-VN" dirty="0"/>
          </a:p>
          <a:p>
            <a:r>
              <a:rPr lang="vi-VN" dirty="0">
                <a:solidFill>
                  <a:srgbClr val="FF0000"/>
                </a:solidFill>
              </a:rPr>
              <a:t>Chỉ tăng khi thuộc tính thêm vào có ý nghĩa và giảm nếu thuộc tính thêm vào không có ý nghĩa.</a:t>
            </a:r>
          </a:p>
          <a:p>
            <a:r>
              <a:rPr lang="vi-VN" dirty="0"/>
              <a:t>Có thể âm và luôn nhỏ hơn R-Squared.</a:t>
            </a:r>
          </a:p>
          <a:p>
            <a:endParaRPr lang="vi-VN" dirty="0"/>
          </a:p>
          <a:p>
            <a:endParaRPr lang="en-US" dirty="0"/>
          </a:p>
        </p:txBody>
      </p:sp>
    </p:spTree>
    <p:extLst>
      <p:ext uri="{BB962C8B-B14F-4D97-AF65-F5344CB8AC3E}">
        <p14:creationId xmlns:p14="http://schemas.microsoft.com/office/powerpoint/2010/main" val="44085193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1CCD-AB4C-48A9-87D6-4FE50270A298}"/>
              </a:ext>
            </a:extLst>
          </p:cNvPr>
          <p:cNvSpPr>
            <a:spLocks noGrp="1"/>
          </p:cNvSpPr>
          <p:nvPr>
            <p:ph type="title"/>
          </p:nvPr>
        </p:nvSpPr>
        <p:spPr/>
        <p:txBody>
          <a:bodyPr/>
          <a:lstStyle/>
          <a:p>
            <a:r>
              <a:rPr lang="en-US"/>
              <a:t>HÀM R-SQUARE HIỆU CHỈNH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F289F6-04A5-4F8A-9CCF-33CE14AD87ED}"/>
                  </a:ext>
                </a:extLst>
              </p:cNvPr>
              <p:cNvSpPr>
                <a:spLocks noGrp="1"/>
              </p:cNvSpPr>
              <p:nvPr>
                <p:ph idx="1"/>
              </p:nvPr>
            </p:nvSpPr>
            <p:spPr/>
            <p:txBody>
              <a:bodyPr/>
              <a:lstStyle/>
              <a:p>
                <a:r>
                  <a:rPr lang="en-US" b="0" i="0">
                    <a:effectLst/>
                    <a:latin typeface="Arial" panose="020B0604020202020204" pitchFamily="34" charset="0"/>
                  </a:rPr>
                  <a:t>Công thức tính R-Squared hiệu chỉnh:</a:t>
                </a:r>
                <a:endParaRPr lang="en-US">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𝑎𝑑𝑗</m:t>
                          </m:r>
                        </m:sub>
                        <m:sup>
                          <m:r>
                            <a:rPr lang="en-US" b="0" i="1" smtClean="0">
                              <a:solidFill>
                                <a:srgbClr val="FF0000"/>
                              </a:solidFill>
                              <a:latin typeface="Cambria Math" panose="02040503050406030204" pitchFamily="18" charset="0"/>
                            </a:rPr>
                            <m:t>2</m:t>
                          </m:r>
                        </m:sup>
                      </m:sSubSup>
                      <m:r>
                        <a:rPr lang="en-US" b="0" i="1" smtClean="0">
                          <a:solidFill>
                            <a:srgbClr val="FF0000"/>
                          </a:solidFill>
                          <a:latin typeface="Cambria Math" panose="02040503050406030204" pitchFamily="18" charset="0"/>
                        </a:rPr>
                        <m:t>=1−</m:t>
                      </m:r>
                      <m:f>
                        <m:fPr>
                          <m:ctrlPr>
                            <a:rPr lang="en-US" b="0" i="1" smtClean="0">
                              <a:solidFill>
                                <a:srgbClr val="FF0000"/>
                              </a:solidFill>
                              <a:latin typeface="Cambria Math" panose="02040503050406030204" pitchFamily="18" charset="0"/>
                            </a:rPr>
                          </m:ctrlPr>
                        </m:fPr>
                        <m:num>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𝑅</m:t>
                                  </m:r>
                                </m:e>
                                <m:sup>
                                  <m:r>
                                    <a:rPr lang="en-US" b="0" i="1" smtClean="0">
                                      <a:solidFill>
                                        <a:srgbClr val="FF0000"/>
                                      </a:solidFill>
                                      <a:latin typeface="Cambria Math" panose="02040503050406030204" pitchFamily="18" charset="0"/>
                                    </a:rPr>
                                    <m:t>2</m:t>
                                  </m:r>
                                </m:sup>
                              </m:sSup>
                            </m:e>
                          </m:d>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m:t>
                              </m:r>
                            </m:e>
                          </m:d>
                        </m:num>
                        <m:den>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−1</m:t>
                          </m:r>
                        </m:den>
                      </m:f>
                    </m:oMath>
                  </m:oMathPara>
                </a14:m>
                <a:endParaRPr lang="en-US">
                  <a:solidFill>
                    <a:srgbClr val="FF0000"/>
                  </a:solidFill>
                </a:endParaRPr>
              </a:p>
              <a:p>
                <a:r>
                  <a:rPr lang="en-US"/>
                  <a:t>Trong đó: </a:t>
                </a:r>
              </a:p>
              <a:p>
                <a:pPr lvl="1"/>
                <a:r>
                  <a:rPr lang="en-US">
                    <a:solidFill>
                      <a:srgbClr val="FF0000"/>
                    </a:solidFill>
                  </a:rPr>
                  <a:t>n: Số lượng mẫu quan sát.</a:t>
                </a:r>
              </a:p>
              <a:p>
                <a:pPr lvl="1"/>
                <a:r>
                  <a:rPr lang="en-US"/>
                  <a:t>k: Số tham số của mô hình.</a:t>
                </a:r>
              </a:p>
              <a:p>
                <a:pPr marL="0" indent="0">
                  <a:buNone/>
                </a:pPr>
                <a:endParaRPr lang="en-US"/>
              </a:p>
            </p:txBody>
          </p:sp>
        </mc:Choice>
        <mc:Fallback xmlns="">
          <p:sp>
            <p:nvSpPr>
              <p:cNvPr id="3" name="Content Placeholder 2">
                <a:extLst>
                  <a:ext uri="{FF2B5EF4-FFF2-40B4-BE49-F238E27FC236}">
                    <a16:creationId xmlns:a16="http://schemas.microsoft.com/office/drawing/2014/main" id="{27F289F6-04A5-4F8A-9CCF-33CE14AD87ED}"/>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24639874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B00AF5-9169-4FC4-9630-4A9643457406}"/>
              </a:ext>
            </a:extLst>
          </p:cNvPr>
          <p:cNvSpPr>
            <a:spLocks noGrp="1"/>
          </p:cNvSpPr>
          <p:nvPr>
            <p:ph type="title"/>
          </p:nvPr>
        </p:nvSpPr>
        <p:spPr/>
        <p:txBody>
          <a:bodyPr/>
          <a:lstStyle/>
          <a:p>
            <a:r>
              <a:rPr lang="vi-VN" dirty="0"/>
              <a:t>Mô HÌNH HỒI QUY SỬ DỤNG BỘ THAM SỐ CƠ BẢN</a:t>
            </a:r>
            <a:endParaRPr lang="en-US" dirty="0"/>
          </a:p>
        </p:txBody>
      </p:sp>
    </p:spTree>
    <p:extLst>
      <p:ext uri="{BB962C8B-B14F-4D97-AF65-F5344CB8AC3E}">
        <p14:creationId xmlns:p14="http://schemas.microsoft.com/office/powerpoint/2010/main" val="258980492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CFE2-E0FB-4C96-B832-2F47F361BCF2}"/>
              </a:ext>
            </a:extLst>
          </p:cNvPr>
          <p:cNvSpPr>
            <a:spLocks noGrp="1"/>
          </p:cNvSpPr>
          <p:nvPr>
            <p:ph type="title"/>
          </p:nvPr>
        </p:nvSpPr>
        <p:spPr/>
        <p:txBody>
          <a:bodyPr/>
          <a:lstStyle/>
          <a:p>
            <a:r>
              <a:rPr lang="en-US" dirty="0"/>
              <a:t>BÊ TÔNG CƯỜNG ĐỘ CAO</a:t>
            </a:r>
          </a:p>
        </p:txBody>
      </p:sp>
      <p:pic>
        <p:nvPicPr>
          <p:cNvPr id="1028" name="Picture 4" descr="Ggbs Ground Granulated Blast Furnace Slag - Buy Ground Granulated Blast  Furnace Slag Powder,Granulated Blast Slag Powder,Ggbfs/ground Granulated Blast  Furnace Slag Product on Alibaba.com">
            <a:extLst>
              <a:ext uri="{FF2B5EF4-FFF2-40B4-BE49-F238E27FC236}">
                <a16:creationId xmlns:a16="http://schemas.microsoft.com/office/drawing/2014/main" id="{A81F6269-95DB-4064-BD3B-9E0B2748C0F5}"/>
              </a:ext>
            </a:extLst>
          </p:cNvPr>
          <p:cNvPicPr>
            <a:picLocks noGrp="1" noChangeAspect="1" noChangeArrowheads="1"/>
          </p:cNvPicPr>
          <p:nvPr>
            <p:ph sz="half" idx="13"/>
          </p:nvPr>
        </p:nvPicPr>
        <p:blipFill>
          <a:blip r:embed="rId2">
            <a:extLst>
              <a:ext uri="{28A0092B-C50C-407E-A947-70E740481C1C}">
                <a14:useLocalDpi xmlns:a14="http://schemas.microsoft.com/office/drawing/2010/main" val="0"/>
              </a:ext>
            </a:extLst>
          </a:blip>
          <a:srcRect/>
          <a:stretch>
            <a:fillRect/>
          </a:stretch>
        </p:blipFill>
        <p:spPr bwMode="auto">
          <a:xfrm>
            <a:off x="8051800" y="1608138"/>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e Coal Fly Ash Environmentally Safe for Construction Materials? by Rudy P.">
            <a:extLst>
              <a:ext uri="{FF2B5EF4-FFF2-40B4-BE49-F238E27FC236}">
                <a16:creationId xmlns:a16="http://schemas.microsoft.com/office/drawing/2014/main" id="{8EDBB974-D8C9-46D7-896A-2E6E7D84461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349375" y="1919287"/>
            <a:ext cx="329565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36BD770-747E-4CFB-8F8F-42B496C3A3E8}"/>
              </a:ext>
            </a:extLst>
          </p:cNvPr>
          <p:cNvPicPr>
            <a:picLocks noGrp="1" noChangeAspect="1" noChangeArrowheads="1"/>
          </p:cNvPicPr>
          <p:nvPr>
            <p:ph sz="half" idx="12"/>
          </p:nvPr>
        </p:nvPicPr>
        <p:blipFill>
          <a:blip r:embed="rId4" cstate="print">
            <a:extLst>
              <a:ext uri="{28A0092B-C50C-407E-A947-70E740481C1C}">
                <a14:useLocalDpi xmlns:a14="http://schemas.microsoft.com/office/drawing/2010/main" val="0"/>
              </a:ext>
            </a:extLst>
          </a:blip>
          <a:srcRect/>
          <a:stretch>
            <a:fillRect/>
          </a:stretch>
        </p:blipFill>
        <p:spPr bwMode="auto">
          <a:xfrm>
            <a:off x="2205756" y="3886200"/>
            <a:ext cx="1582887"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lobal Cement and Aggregate Market 2020 Latest Trends – LafargeHolcim,  Shanshui, CNBM(China National Building Material), Anhui Conch, Cemex, -  B2BCHIEF: CREATE THE BUZZ">
            <a:extLst>
              <a:ext uri="{FF2B5EF4-FFF2-40B4-BE49-F238E27FC236}">
                <a16:creationId xmlns:a16="http://schemas.microsoft.com/office/drawing/2014/main" id="{076E28AC-CAC4-450D-B67D-11CAD60B966B}"/>
              </a:ext>
            </a:extLst>
          </p:cNvPr>
          <p:cNvPicPr>
            <a:picLocks noGrp="1" noChangeAspect="1" noChangeArrowheads="1"/>
          </p:cNvPicPr>
          <p:nvPr>
            <p:ph sz="half" idx="14"/>
          </p:nvPr>
        </p:nvPicPr>
        <p:blipFill>
          <a:blip r:embed="rId5" cstate="print">
            <a:extLst>
              <a:ext uri="{28A0092B-C50C-407E-A947-70E740481C1C}">
                <a14:useLocalDpi xmlns:a14="http://schemas.microsoft.com/office/drawing/2010/main" val="0"/>
              </a:ext>
            </a:extLst>
          </a:blip>
          <a:srcRect/>
          <a:stretch>
            <a:fillRect/>
          </a:stretch>
        </p:blipFill>
        <p:spPr bwMode="auto">
          <a:xfrm>
            <a:off x="7162800" y="3894138"/>
            <a:ext cx="4064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7A74D76-84D5-4BA0-9BE0-9BBC092ECE06}"/>
              </a:ext>
            </a:extLst>
          </p:cNvPr>
          <p:cNvSpPr txBox="1"/>
          <p:nvPr/>
        </p:nvSpPr>
        <p:spPr>
          <a:xfrm>
            <a:off x="4495800" y="5810806"/>
            <a:ext cx="3200400" cy="369332"/>
          </a:xfrm>
          <a:prstGeom prst="rect">
            <a:avLst/>
          </a:prstGeom>
          <a:noFill/>
        </p:spPr>
        <p:txBody>
          <a:bodyPr wrap="square">
            <a:spAutoFit/>
          </a:bodyPr>
          <a:lstStyle/>
          <a:p>
            <a:r>
              <a:rPr lang="en-US" dirty="0">
                <a:highlight>
                  <a:srgbClr val="FFFF00"/>
                </a:highlight>
                <a:hlinkClick r:id="rId6"/>
              </a:rPr>
              <a:t>https://youtu.be/ZPvnchhegsc</a:t>
            </a:r>
            <a:r>
              <a:rPr lang="en-US" dirty="0">
                <a:highlight>
                  <a:srgbClr val="FFFF00"/>
                </a:highlight>
              </a:rPr>
              <a:t> </a:t>
            </a:r>
          </a:p>
        </p:txBody>
      </p:sp>
    </p:spTree>
    <p:extLst>
      <p:ext uri="{BB962C8B-B14F-4D97-AF65-F5344CB8AC3E}">
        <p14:creationId xmlns:p14="http://schemas.microsoft.com/office/powerpoint/2010/main" val="328237237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5D33-62B9-47B6-8D26-0A39D0510AC9}"/>
              </a:ext>
            </a:extLst>
          </p:cNvPr>
          <p:cNvSpPr>
            <a:spLocks noGrp="1"/>
          </p:cNvSpPr>
          <p:nvPr>
            <p:ph type="title"/>
          </p:nvPr>
        </p:nvSpPr>
        <p:spPr/>
        <p:txBody>
          <a:bodyPr/>
          <a:lstStyle/>
          <a:p>
            <a:r>
              <a:rPr lang="en-US" dirty="0"/>
              <a:t>HỒI QUY</a:t>
            </a:r>
            <a:br>
              <a:rPr lang="en-US" dirty="0"/>
            </a:br>
            <a:r>
              <a:rPr lang="en-US" dirty="0"/>
              <a:t>SỬ DỤNG BỘ THAM SỐ CƠ BẢN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AFC020-6355-4FA1-A0FF-BA76B05FF788}"/>
                  </a:ext>
                </a:extLst>
              </p:cNvPr>
              <p:cNvSpPr>
                <a:spLocks noGrp="1"/>
              </p:cNvSpPr>
              <p:nvPr>
                <p:ph idx="1"/>
              </p:nvPr>
            </p:nvSpPr>
            <p:spPr/>
            <p:txBody>
              <a:bodyPr/>
              <a:lstStyle/>
              <a:p>
                <a:r>
                  <a:rPr lang="en-US" dirty="0"/>
                  <a:t> </a:t>
                </a:r>
                <a:r>
                  <a:rPr lang="en-US" dirty="0" err="1"/>
                  <a:t>Phương</a:t>
                </a:r>
                <a:r>
                  <a:rPr lang="en-US" dirty="0"/>
                  <a:t> </a:t>
                </a:r>
                <a:r>
                  <a:rPr lang="en-US" dirty="0" err="1"/>
                  <a:t>trình</a:t>
                </a:r>
                <a:r>
                  <a:rPr lang="en-US" dirty="0"/>
                  <a:t> </a:t>
                </a:r>
                <a:r>
                  <a:rPr lang="en-US" dirty="0" err="1"/>
                  <a:t>hồi</a:t>
                </a:r>
                <a:r>
                  <a:rPr lang="en-US" dirty="0"/>
                  <a:t> </a:t>
                </a:r>
                <a:r>
                  <a:rPr lang="en-US" dirty="0" err="1"/>
                  <a:t>quy</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mô</a:t>
                </a:r>
                <a:r>
                  <a:rPr lang="en-US" dirty="0"/>
                  <a:t> </a:t>
                </a:r>
                <a:r>
                  <a:rPr lang="en-US" dirty="0" err="1"/>
                  <a:t>hình</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𝑠𝑡𝑟𝑒𝑛𝑔𝑡h</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𝛽</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𝛽</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𝑎𝑔𝑒</m:t>
                      </m:r>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b="0" i="1" smtClean="0">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𝐶𝑒𝑚𝑒𝑛𝑡</m:t>
                      </m:r>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b="0" i="1" smtClean="0">
                              <a:solidFill>
                                <a:srgbClr val="FF0000"/>
                              </a:solidFill>
                              <a:latin typeface="Cambria Math" panose="02040503050406030204" pitchFamily="18" charset="0"/>
                            </a:rPr>
                            <m:t>3</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𝑊𝑎𝑡𝑒𝑟</m:t>
                      </m:r>
                    </m:oMath>
                  </m:oMathPara>
                </a14:m>
                <a:endParaRPr lang="en-US" b="0" i="1" dirty="0">
                  <a:solidFill>
                    <a:srgbClr val="FF0000"/>
                  </a:solidFill>
                  <a:latin typeface="Cambria Math" panose="02040503050406030204" pitchFamily="18" charset="0"/>
                </a:endParaRPr>
              </a:p>
              <a:p>
                <a:pPr marL="511175" indent="-403225">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b="0" i="1" smtClean="0">
                              <a:solidFill>
                                <a:srgbClr val="FF0000"/>
                              </a:solidFill>
                              <a:latin typeface="Cambria Math" panose="02040503050406030204" pitchFamily="18" charset="0"/>
                            </a:rPr>
                            <m:t>4</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𝐹𝑖𝑛𝑒𝐴𝑔𝑔</m:t>
                      </m:r>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b="0" i="1" smtClean="0">
                              <a:solidFill>
                                <a:srgbClr val="FF0000"/>
                              </a:solidFill>
                              <a:latin typeface="Cambria Math" panose="02040503050406030204" pitchFamily="18" charset="0"/>
                            </a:rPr>
                            <m:t>5</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𝐵𝑙𝑎𝑠𝑡</m:t>
                      </m:r>
                    </m:oMath>
                  </m:oMathPara>
                </a14:m>
                <a:endParaRPr lang="en-US" b="0" dirty="0">
                  <a:solidFill>
                    <a:srgbClr val="FF0000"/>
                  </a:solidFill>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66AFC020-6355-4FA1-A0FF-BA76B05FF788}"/>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326800730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ADBB2-D4B6-409A-B039-EAD2E3B3458E}"/>
              </a:ext>
            </a:extLst>
          </p:cNvPr>
          <p:cNvSpPr>
            <a:spLocks noGrp="1"/>
          </p:cNvSpPr>
          <p:nvPr>
            <p:ph type="title"/>
          </p:nvPr>
        </p:nvSpPr>
        <p:spPr/>
        <p:txBody>
          <a:bodyPr/>
          <a:lstStyle/>
          <a:p>
            <a:r>
              <a:rPr lang="en-US" dirty="0"/>
              <a:t>MÔ HÌNH HỒI QUY</a:t>
            </a:r>
            <a:br>
              <a:rPr lang="en-US" dirty="0"/>
            </a:br>
            <a:r>
              <a:rPr lang="en-US" dirty="0"/>
              <a:t>SỬ DỤNG BỘ THAM SỐ CƠ BẢN</a:t>
            </a:r>
          </a:p>
        </p:txBody>
      </p:sp>
      <p:sp>
        <p:nvSpPr>
          <p:cNvPr id="3" name="Content Placeholder 2">
            <a:extLst>
              <a:ext uri="{FF2B5EF4-FFF2-40B4-BE49-F238E27FC236}">
                <a16:creationId xmlns:a16="http://schemas.microsoft.com/office/drawing/2014/main" id="{D41718F6-EF92-4630-B735-181773FD64DE}"/>
              </a:ext>
            </a:extLst>
          </p:cNvPr>
          <p:cNvSpPr>
            <a:spLocks noGrp="1"/>
          </p:cNvSpPr>
          <p:nvPr>
            <p:ph idx="1"/>
          </p:nvPr>
        </p:nvSpPr>
        <p:spPr/>
        <p:txBody>
          <a:bodyPr/>
          <a:lstStyle/>
          <a:p>
            <a:r>
              <a:rPr lang="en-US" dirty="0" err="1"/>
              <a:t>Đặt</a:t>
            </a:r>
            <a:r>
              <a:rPr lang="en-US" dirty="0"/>
              <a:t> </a:t>
            </a:r>
            <a:r>
              <a:rPr lang="en-US" dirty="0" err="1"/>
              <a:t>giả</a:t>
            </a:r>
            <a:r>
              <a:rPr lang="en-US" dirty="0"/>
              <a:t> </a:t>
            </a:r>
            <a:r>
              <a:rPr lang="en-US" dirty="0" err="1"/>
              <a:t>thuyết</a:t>
            </a:r>
            <a:r>
              <a:rPr lang="en-US" dirty="0"/>
              <a:t>:</a:t>
            </a:r>
          </a:p>
          <a:p>
            <a:pPr lvl="1"/>
            <a:r>
              <a:rPr lang="vi-VN" b="0" i="0" dirty="0">
                <a:solidFill>
                  <a:srgbClr val="FF0000"/>
                </a:solidFill>
                <a:effectLst/>
                <a:latin typeface="Arial" panose="020B0604020202020204" pitchFamily="34" charset="0"/>
              </a:rPr>
              <a:t>H0:</a:t>
            </a:r>
            <a:r>
              <a:rPr lang="en-US" b="0" i="0" dirty="0">
                <a:solidFill>
                  <a:srgbClr val="FF0000"/>
                </a:solidFill>
                <a:effectLst/>
                <a:latin typeface="Arial" panose="020B0604020202020204" pitchFamily="34" charset="0"/>
              </a:rPr>
              <a:t> </a:t>
            </a:r>
            <a:r>
              <a:rPr lang="vi-VN" b="0" i="0" dirty="0">
                <a:solidFill>
                  <a:srgbClr val="FF0000"/>
                </a:solidFill>
                <a:effectLst/>
                <a:latin typeface="Arial" panose="020B0604020202020204" pitchFamily="34" charset="0"/>
              </a:rPr>
              <a:t>Từng thuộc tính không ảnh hưởng đến kết quả đầu ra.</a:t>
            </a:r>
            <a:endParaRPr lang="en-US" b="0" i="0" dirty="0">
              <a:solidFill>
                <a:srgbClr val="FF0000"/>
              </a:solidFill>
              <a:effectLst/>
              <a:latin typeface="Arial" panose="020B0604020202020204" pitchFamily="34" charset="0"/>
            </a:endParaRPr>
          </a:p>
          <a:p>
            <a:pPr lvl="1"/>
            <a:r>
              <a:rPr lang="vi-VN" b="0" i="0" dirty="0">
                <a:effectLst/>
                <a:latin typeface="Arial" panose="020B0604020202020204" pitchFamily="34" charset="0"/>
              </a:rPr>
              <a:t>H1:</a:t>
            </a:r>
            <a:r>
              <a:rPr lang="en-US" b="0" i="0" dirty="0">
                <a:effectLst/>
                <a:latin typeface="Arial" panose="020B0604020202020204" pitchFamily="34" charset="0"/>
              </a:rPr>
              <a:t> </a:t>
            </a:r>
            <a:r>
              <a:rPr lang="vi-VN" b="0" i="0" dirty="0">
                <a:effectLst/>
                <a:latin typeface="Arial" panose="020B0604020202020204" pitchFamily="34" charset="0"/>
              </a:rPr>
              <a:t>Từng thuộc tính có ảnh hưởng đến kết quả đầu ra.</a:t>
            </a:r>
            <a:endParaRPr lang="en-US" dirty="0"/>
          </a:p>
        </p:txBody>
      </p:sp>
    </p:spTree>
    <p:extLst>
      <p:ext uri="{BB962C8B-B14F-4D97-AF65-F5344CB8AC3E}">
        <p14:creationId xmlns:p14="http://schemas.microsoft.com/office/powerpoint/2010/main" val="230168442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C14696B-91F1-4022-B30A-AE6FDA137437}"/>
              </a:ext>
            </a:extLst>
          </p:cNvPr>
          <p:cNvSpPr>
            <a:spLocks noGrp="1"/>
          </p:cNvSpPr>
          <p:nvPr>
            <p:ph type="title"/>
          </p:nvPr>
        </p:nvSpPr>
        <p:spPr/>
        <p:txBody>
          <a:bodyPr/>
          <a:lstStyle/>
          <a:p>
            <a:r>
              <a:rPr lang="en-US" dirty="0"/>
              <a:t>MÔ HÌNH HỒI QUY</a:t>
            </a:r>
            <a:br>
              <a:rPr lang="en-US" dirty="0"/>
            </a:br>
            <a:r>
              <a:rPr lang="en-US" dirty="0"/>
              <a:t>SỬ DỤNG BỘ THAM SỐ CƠ BẢN</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000CD5-DB06-4363-B3AD-50CFF1B33CC0}"/>
                  </a:ext>
                </a:extLst>
              </p:cNvPr>
              <p:cNvSpPr>
                <a:spLocks noGrp="1"/>
              </p:cNvSpPr>
              <p:nvPr>
                <p:ph sz="half" idx="1"/>
              </p:nvPr>
            </p:nvSpPr>
            <p:spPr/>
            <p:txBody>
              <a:bodyPr/>
              <a:lstStyle/>
              <a:p>
                <a:r>
                  <a:rPr lang="en-US" dirty="0" err="1"/>
                  <a:t>Cả</a:t>
                </a:r>
                <a:r>
                  <a:rPr lang="en-US" dirty="0"/>
                  <a:t> 5 </a:t>
                </a:r>
                <a:r>
                  <a:rPr lang="en-US" dirty="0" err="1"/>
                  <a:t>thuộc</a:t>
                </a:r>
                <a:r>
                  <a:rPr lang="en-US" dirty="0"/>
                  <a:t> </a:t>
                </a:r>
                <a:r>
                  <a:rPr lang="en-US" dirty="0" err="1"/>
                  <a:t>tính</a:t>
                </a:r>
                <a:r>
                  <a:rPr lang="en-US" dirty="0"/>
                  <a:t> </a:t>
                </a:r>
                <a:r>
                  <a:rPr lang="en-US" dirty="0" err="1"/>
                  <a:t>đều</a:t>
                </a:r>
                <a:r>
                  <a:rPr lang="en-US" dirty="0"/>
                  <a:t> </a:t>
                </a:r>
                <a:r>
                  <a:rPr lang="en-US" dirty="0" err="1"/>
                  <a:t>có</a:t>
                </a:r>
                <a:r>
                  <a:rPr lang="en-US" dirty="0"/>
                  <a:t>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≤0.05</m:t>
                    </m:r>
                  </m:oMath>
                </a14:m>
                <a:endParaRPr lang="en-US" dirty="0">
                  <a:solidFill>
                    <a:srgbClr val="FF0000"/>
                  </a:solidFill>
                </a:endParaRPr>
              </a:p>
              <a:p>
                <a:pPr lvl="1"/>
                <a:r>
                  <a:rPr lang="en-US" dirty="0">
                    <a:solidFill>
                      <a:srgbClr val="FF0000"/>
                    </a:solidFill>
                  </a:rPr>
                  <a:t>=&gt; H1 </a:t>
                </a:r>
                <a:r>
                  <a:rPr lang="en-US" dirty="0" err="1">
                    <a:solidFill>
                      <a:srgbClr val="FF0000"/>
                    </a:solidFill>
                  </a:rPr>
                  <a:t>đúng</a:t>
                </a:r>
                <a:r>
                  <a:rPr lang="en-US" dirty="0">
                    <a:solidFill>
                      <a:srgbClr val="FF0000"/>
                    </a:solidFill>
                  </a:rPr>
                  <a:t> </a:t>
                </a:r>
                <a:r>
                  <a:rPr lang="en-US" dirty="0" err="1">
                    <a:solidFill>
                      <a:srgbClr val="FF0000"/>
                    </a:solidFill>
                  </a:rPr>
                  <a:t>với</a:t>
                </a:r>
                <a:r>
                  <a:rPr lang="en-US" dirty="0">
                    <a:solidFill>
                      <a:srgbClr val="FF0000"/>
                    </a:solidFill>
                  </a:rPr>
                  <a:t> </a:t>
                </a:r>
                <a:r>
                  <a:rPr lang="en-US" dirty="0" err="1">
                    <a:solidFill>
                      <a:srgbClr val="FF0000"/>
                    </a:solidFill>
                  </a:rPr>
                  <a:t>tất</a:t>
                </a:r>
                <a:r>
                  <a:rPr lang="en-US" dirty="0">
                    <a:solidFill>
                      <a:srgbClr val="FF0000"/>
                    </a:solidFill>
                  </a:rPr>
                  <a:t> </a:t>
                </a:r>
                <a:r>
                  <a:rPr lang="en-US" dirty="0" err="1">
                    <a:solidFill>
                      <a:srgbClr val="FF0000"/>
                    </a:solidFill>
                  </a:rPr>
                  <a:t>cả</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thuộc</a:t>
                </a:r>
                <a:r>
                  <a:rPr lang="en-US" dirty="0">
                    <a:solidFill>
                      <a:srgbClr val="FF0000"/>
                    </a:solidFill>
                  </a:rPr>
                  <a:t> </a:t>
                </a:r>
                <a:r>
                  <a:rPr lang="en-US" dirty="0" err="1">
                    <a:solidFill>
                      <a:srgbClr val="FF0000"/>
                    </a:solidFill>
                  </a:rPr>
                  <a:t>tính</a:t>
                </a:r>
                <a:r>
                  <a:rPr lang="en-US" dirty="0">
                    <a:solidFill>
                      <a:srgbClr val="FF0000"/>
                    </a:solidFill>
                  </a:rPr>
                  <a:t>.</a:t>
                </a:r>
              </a:p>
            </p:txBody>
          </p:sp>
        </mc:Choice>
        <mc:Fallback xmlns="">
          <p:sp>
            <p:nvSpPr>
              <p:cNvPr id="11" name="Content Placeholder 2">
                <a:extLst>
                  <a:ext uri="{FF2B5EF4-FFF2-40B4-BE49-F238E27FC236}">
                    <a16:creationId xmlns:a16="http://schemas.microsoft.com/office/drawing/2014/main" id="{56000CD5-DB06-4363-B3AD-50CFF1B33CC0}"/>
                  </a:ext>
                </a:extLst>
              </p:cNvPr>
              <p:cNvSpPr>
                <a:spLocks noGrp="1" noRot="1" noChangeAspect="1" noMove="1" noResize="1" noEditPoints="1" noAdjustHandles="1" noChangeArrowheads="1" noChangeShapeType="1" noTextEdit="1"/>
              </p:cNvSpPr>
              <p:nvPr>
                <p:ph sz="half" idx="1"/>
              </p:nvPr>
            </p:nvSpPr>
            <p:spPr>
              <a:blipFill>
                <a:blip r:embed="rId2"/>
                <a:stretch>
                  <a:fillRect l="-2039" t="-1482"/>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B69F8F88-895D-4ED5-9473-D34AEE6E9BF0}"/>
              </a:ext>
            </a:extLst>
          </p:cNvPr>
          <p:cNvPicPr>
            <a:picLocks noGrp="1" noChangeAspect="1"/>
          </p:cNvPicPr>
          <p:nvPr>
            <p:ph sz="half" idx="2"/>
          </p:nvPr>
        </p:nvPicPr>
        <p:blipFill>
          <a:blip r:embed="rId3"/>
          <a:stretch>
            <a:fillRect/>
          </a:stretch>
        </p:blipFill>
        <p:spPr>
          <a:xfrm>
            <a:off x="6197600" y="2438014"/>
            <a:ext cx="5384800" cy="2850334"/>
          </a:xfrm>
        </p:spPr>
      </p:pic>
    </p:spTree>
    <p:extLst>
      <p:ext uri="{BB962C8B-B14F-4D97-AF65-F5344CB8AC3E}">
        <p14:creationId xmlns:p14="http://schemas.microsoft.com/office/powerpoint/2010/main" val="418032553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BD54-6F72-4ACC-A2CD-F1C3DEF67B9C}"/>
              </a:ext>
            </a:extLst>
          </p:cNvPr>
          <p:cNvSpPr>
            <a:spLocks noGrp="1"/>
          </p:cNvSpPr>
          <p:nvPr>
            <p:ph type="title"/>
          </p:nvPr>
        </p:nvSpPr>
        <p:spPr/>
        <p:txBody>
          <a:bodyPr/>
          <a:lstStyle/>
          <a:p>
            <a:r>
              <a:rPr lang="en-US" dirty="0"/>
              <a:t>MÔ HÌNH HỒI QUY</a:t>
            </a:r>
            <a:br>
              <a:rPr lang="en-US" dirty="0"/>
            </a:br>
            <a:r>
              <a:rPr lang="en-US" dirty="0"/>
              <a:t>SỬ DỤNG BỘ THAM SỐ CƠ BẢN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C3965C-5F02-4FB5-91B0-1F8A7B034403}"/>
                  </a:ext>
                </a:extLst>
              </p:cNvPr>
              <p:cNvSpPr>
                <a:spLocks noGrp="1"/>
              </p:cNvSpPr>
              <p:nvPr>
                <p:ph idx="1"/>
              </p:nvPr>
            </p:nvSpPr>
            <p:spPr/>
            <p:txBody>
              <a:bodyPr/>
              <a:lstStyle/>
              <a:p>
                <a:r>
                  <a:rPr lang="en-US" dirty="0" err="1"/>
                  <a:t>Phương</a:t>
                </a:r>
                <a:r>
                  <a:rPr lang="en-US" dirty="0"/>
                  <a:t> </a:t>
                </a:r>
                <a:r>
                  <a:rPr lang="en-US" dirty="0" err="1"/>
                  <a:t>trình</a:t>
                </a:r>
                <a:r>
                  <a:rPr lang="en-US" dirty="0"/>
                  <a:t> </a:t>
                </a:r>
                <a:r>
                  <a:rPr lang="en-US" dirty="0" err="1"/>
                  <a:t>hồi</a:t>
                </a:r>
                <a:r>
                  <a:rPr lang="en-US" dirty="0"/>
                  <a:t> </a:t>
                </a:r>
                <a:r>
                  <a:rPr lang="en-US" dirty="0" err="1"/>
                  <a:t>quy</a:t>
                </a:r>
                <a:r>
                  <a:rPr lang="en-US" dirty="0"/>
                  <a:t> </a:t>
                </a:r>
                <a:r>
                  <a:rPr lang="en-US" dirty="0" err="1"/>
                  <a:t>đạt</a:t>
                </a:r>
                <a:r>
                  <a:rPr lang="en-US" dirty="0"/>
                  <a:t> </a:t>
                </a:r>
                <a:r>
                  <a:rPr lang="en-US" dirty="0" err="1"/>
                  <a:t>được</a:t>
                </a:r>
                <a:r>
                  <a:rPr lang="en-US" dirty="0"/>
                  <a:t> </a:t>
                </a:r>
                <a:r>
                  <a:rPr lang="en-US" dirty="0" err="1"/>
                  <a:t>là</a:t>
                </a:r>
                <a:r>
                  <a:rPr lang="en-US" dirty="0"/>
                  <a:t>:</a:t>
                </a:r>
              </a:p>
              <a:p>
                <a:pPr marL="0" indent="0">
                  <a:buNone/>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𝑠𝑡𝑟𝑒𝑛𝑔𝑡h</m:t>
                      </m:r>
                      <m:r>
                        <a:rPr lang="en-US" i="1" smtClean="0">
                          <a:solidFill>
                            <a:srgbClr val="FF0000"/>
                          </a:solidFill>
                          <a:latin typeface="Cambria Math" panose="02040503050406030204" pitchFamily="18" charset="0"/>
                        </a:rPr>
                        <m:t>=79.562273+0.107689×</m:t>
                      </m:r>
                      <m:r>
                        <a:rPr lang="en-US" i="1" smtClean="0">
                          <a:solidFill>
                            <a:srgbClr val="FF0000"/>
                          </a:solidFill>
                          <a:latin typeface="Cambria Math" panose="02040503050406030204" pitchFamily="18" charset="0"/>
                        </a:rPr>
                        <m:t>𝑎𝑔𝑒</m:t>
                      </m:r>
                      <m:r>
                        <a:rPr lang="en-US" i="1" smtClean="0">
                          <a:solidFill>
                            <a:srgbClr val="FF0000"/>
                          </a:solidFill>
                          <a:latin typeface="Cambria Math" panose="02040503050406030204" pitchFamily="18" charset="0"/>
                        </a:rPr>
                        <m:t>+0.079711×</m:t>
                      </m:r>
                      <m:r>
                        <a:rPr lang="en-US" b="0" i="1" smtClean="0">
                          <a:solidFill>
                            <a:srgbClr val="FF0000"/>
                          </a:solidFill>
                          <a:latin typeface="Cambria Math" panose="02040503050406030204" pitchFamily="18" charset="0"/>
                        </a:rPr>
                        <m:t>𝐶𝑒𝑚𝑒𝑛𝑡</m:t>
                      </m:r>
                    </m:oMath>
                  </m:oMathPara>
                </a14:m>
                <a:endParaRPr lang="en-US" b="0" i="1" dirty="0">
                  <a:solidFill>
                    <a:srgbClr val="FF0000"/>
                  </a:solidFill>
                  <a:latin typeface="Cambria Math" panose="02040503050406030204" pitchFamily="18" charset="0"/>
                </a:endParaRPr>
              </a:p>
              <a:p>
                <a:pPr marL="2339975" indent="-120015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 0.335463×</m:t>
                      </m:r>
                      <m:r>
                        <a:rPr lang="en-US" i="1">
                          <a:solidFill>
                            <a:srgbClr val="FF0000"/>
                          </a:solidFill>
                          <a:latin typeface="Cambria Math" panose="02040503050406030204" pitchFamily="18" charset="0"/>
                        </a:rPr>
                        <m:t>𝑊𝑎𝑡𝑒𝑟</m:t>
                      </m:r>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0.019013×</m:t>
                      </m:r>
                      <m:r>
                        <a:rPr lang="en-US" i="1">
                          <a:solidFill>
                            <a:srgbClr val="FF0000"/>
                          </a:solidFill>
                          <a:latin typeface="Cambria Math" panose="02040503050406030204" pitchFamily="18" charset="0"/>
                        </a:rPr>
                        <m:t>𝐹𝑖𝑛𝑒𝐴𝑔𝑔</m:t>
                      </m:r>
                      <m:r>
                        <a:rPr lang="en-US" i="1">
                          <a:solidFill>
                            <a:srgbClr val="FF0000"/>
                          </a:solidFill>
                          <a:latin typeface="Cambria Math" panose="02040503050406030204" pitchFamily="18" charset="0"/>
                        </a:rPr>
                        <m:t>+ 0.057694×</m:t>
                      </m:r>
                      <m:r>
                        <a:rPr lang="en-US" b="0" i="1" smtClean="0">
                          <a:solidFill>
                            <a:srgbClr val="FF0000"/>
                          </a:solidFill>
                          <a:latin typeface="Cambria Math" panose="02040503050406030204" pitchFamily="18" charset="0"/>
                        </a:rPr>
                        <m:t>𝐵𝑙𝑎𝑠𝑡</m:t>
                      </m:r>
                    </m:oMath>
                  </m:oMathPara>
                </a14:m>
                <a:endParaRPr lang="en-US" dirty="0">
                  <a:solidFill>
                    <a:srgbClr val="FF0000"/>
                  </a:solidFill>
                </a:endParaRPr>
              </a:p>
              <a:p>
                <a:r>
                  <a:rPr lang="vi-VN" b="0" i="0" dirty="0">
                    <a:effectLst/>
                    <a:latin typeface="Arial" panose="020B0604020202020204" pitchFamily="34" charset="0"/>
                  </a:rPr>
                  <a:t>R-Squared hiệu chỉnh của mô hình tham số cơ bản: 0.5642</a:t>
                </a:r>
                <a:r>
                  <a:rPr lang="en-US" b="0" i="0" dirty="0">
                    <a:effectLst/>
                    <a:latin typeface="Arial" panose="020B0604020202020204" pitchFamily="34" charset="0"/>
                  </a:rPr>
                  <a:t> (*)</a:t>
                </a:r>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19C3965C-5F02-4FB5-91B0-1F8A7B034403}"/>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175879771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AB6A-F3CD-42A5-8DB9-94EE29F23C72}"/>
              </a:ext>
            </a:extLst>
          </p:cNvPr>
          <p:cNvSpPr>
            <a:spLocks noGrp="1"/>
          </p:cNvSpPr>
          <p:nvPr>
            <p:ph type="title"/>
          </p:nvPr>
        </p:nvSpPr>
        <p:spPr/>
        <p:txBody>
          <a:bodyPr/>
          <a:lstStyle/>
          <a:p>
            <a:r>
              <a:rPr lang="en-US" dirty="0" err="1"/>
              <a:t>Mô</a:t>
            </a:r>
            <a:r>
              <a:rPr lang="en-US" dirty="0"/>
              <a:t> HÌNH HỒI QUY </a:t>
            </a:r>
            <a:r>
              <a:rPr lang="en-US" dirty="0" err="1"/>
              <a:t>có</a:t>
            </a:r>
            <a:r>
              <a:rPr lang="en-US" dirty="0"/>
              <a:t> </a:t>
            </a:r>
            <a:r>
              <a:rPr lang="en-US" dirty="0" err="1"/>
              <a:t>tương</a:t>
            </a:r>
            <a:r>
              <a:rPr lang="en-US" dirty="0"/>
              <a:t> </a:t>
            </a:r>
            <a:r>
              <a:rPr lang="en-US" dirty="0" err="1"/>
              <a:t>tác</a:t>
            </a:r>
            <a:endParaRPr lang="en-US" dirty="0"/>
          </a:p>
        </p:txBody>
      </p:sp>
    </p:spTree>
    <p:extLst>
      <p:ext uri="{BB962C8B-B14F-4D97-AF65-F5344CB8AC3E}">
        <p14:creationId xmlns:p14="http://schemas.microsoft.com/office/powerpoint/2010/main" val="278343513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5D33-62B9-47B6-8D26-0A39D0510AC9}"/>
              </a:ext>
            </a:extLst>
          </p:cNvPr>
          <p:cNvSpPr>
            <a:spLocks noGrp="1"/>
          </p:cNvSpPr>
          <p:nvPr>
            <p:ph type="title"/>
          </p:nvPr>
        </p:nvSpPr>
        <p:spPr/>
        <p:txBody>
          <a:bodyPr/>
          <a:lstStyle/>
          <a:p>
            <a:r>
              <a:rPr lang="en-US" dirty="0"/>
              <a:t>MÔ HÌNH HỒI QUY CÓ TƯƠNG TÁC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AFC020-6355-4FA1-A0FF-BA76B05FF788}"/>
                  </a:ext>
                </a:extLst>
              </p:cNvPr>
              <p:cNvSpPr>
                <a:spLocks noGrp="1"/>
              </p:cNvSpPr>
              <p:nvPr>
                <p:ph idx="1"/>
              </p:nvPr>
            </p:nvSpPr>
            <p:spPr/>
            <p:txBody>
              <a:bodyPr/>
              <a:lstStyle/>
              <a:p>
                <a:r>
                  <a:rPr lang="en-US"/>
                  <a:t> Phương trình hồi quy tổng quát của mô hình:</a:t>
                </a:r>
              </a:p>
              <a:p>
                <a:pPr marL="58738" indent="2281238">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𝑠𝑡𝑟𝑒𝑛𝑔𝑡h</m:t>
                      </m:r>
                      <m:r>
                        <a:rPr lang="en-US" sz="2400" b="0" i="1" smtClean="0">
                          <a:solidFill>
                            <a:srgbClr val="FF0000"/>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0</m:t>
                          </m:r>
                        </m:sub>
                      </m:sSub>
                      <m:r>
                        <a:rPr lang="en-US" sz="2400" b="0" i="1" smtClean="0">
                          <a:solidFill>
                            <a:srgbClr val="FF0000"/>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𝑎𝑔𝑒</m:t>
                      </m:r>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2</m:t>
                          </m:r>
                        </m:sub>
                      </m:sSub>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𝐶𝑒𝑚𝑒𝑛𝑡</m:t>
                      </m:r>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3</m:t>
                          </m:r>
                        </m:sub>
                      </m:sSub>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𝑊𝑎𝑡𝑒𝑟</m:t>
                      </m:r>
                    </m:oMath>
                  </m:oMathPara>
                </a14:m>
                <a:endParaRPr lang="en-US" sz="2400" b="0" i="1">
                  <a:solidFill>
                    <a:srgbClr val="FF0000"/>
                  </a:solidFill>
                  <a:latin typeface="Cambria Math" panose="02040503050406030204" pitchFamily="18" charset="0"/>
                </a:endParaRPr>
              </a:p>
              <a:p>
                <a:pPr marL="1828800" indent="-866775">
                  <a:buNone/>
                  <a:tabLst>
                    <a:tab pos="1828800" algn="l"/>
                  </a:tabLst>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4</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𝐹𝑖𝑛𝑒𝐴𝑔𝑔</m:t>
                      </m:r>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5</m:t>
                          </m:r>
                        </m:sub>
                      </m:sSub>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𝐵𝑙𝑎𝑠𝑡</m:t>
                      </m:r>
                      <m:r>
                        <a:rPr lang="en-US" sz="2400" b="0" i="1" smtClean="0">
                          <a:solidFill>
                            <a:srgbClr val="FF0000"/>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6</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𝑎𝑔𝑒</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𝐶𝑒𝑚𝑒𝑛𝑡</m:t>
                      </m:r>
                    </m:oMath>
                  </m:oMathPara>
                </a14:m>
                <a:endParaRPr lang="en-US" sz="2400" b="0" i="1">
                  <a:solidFill>
                    <a:srgbClr val="FF0000"/>
                  </a:solidFill>
                  <a:latin typeface="Cambria Math" panose="02040503050406030204" pitchFamily="18" charset="0"/>
                </a:endParaRPr>
              </a:p>
              <a:p>
                <a:pPr marL="1828800" indent="-172085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𝛽</m:t>
                          </m:r>
                        </m:e>
                        <m:sub>
                          <m:r>
                            <a:rPr lang="en-US" sz="2400" b="0" i="0" smtClean="0">
                              <a:solidFill>
                                <a:srgbClr val="FF0000"/>
                              </a:solidFill>
                              <a:latin typeface="Cambria Math" panose="02040503050406030204" pitchFamily="18" charset="0"/>
                            </a:rPr>
                            <m:t>7</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𝑎𝑔𝑒</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𝑊𝑎𝑡𝑒𝑟</m:t>
                      </m:r>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8</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𝑎𝑔𝑒</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𝐹𝑖𝑛𝑒𝐴𝑔𝑔</m:t>
                      </m:r>
                    </m:oMath>
                  </m:oMathPara>
                </a14:m>
                <a:endParaRPr lang="en-US" sz="2400" b="0" i="1">
                  <a:solidFill>
                    <a:srgbClr val="FF0000"/>
                  </a:solidFill>
                  <a:latin typeface="Cambria Math" panose="02040503050406030204" pitchFamily="18" charset="0"/>
                </a:endParaRPr>
              </a:p>
              <a:p>
                <a:pPr marL="1828800" indent="-172085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𝛽</m:t>
                          </m:r>
                        </m:e>
                        <m:sub>
                          <m:r>
                            <a:rPr lang="en-US" sz="2400" b="0" i="0" smtClean="0">
                              <a:solidFill>
                                <a:srgbClr val="FF0000"/>
                              </a:solidFill>
                              <a:latin typeface="Cambria Math" panose="02040503050406030204" pitchFamily="18" charset="0"/>
                            </a:rPr>
                            <m:t>9</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𝑊𝑎𝑡𝑒𝑟</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𝐹𝑖𝑛𝑒𝐴𝑔𝑔</m:t>
                      </m:r>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10</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𝐶𝑒𝑚𝑒𝑛𝑡</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𝐵𝑙𝑎𝑠𝑡</m:t>
                      </m:r>
                    </m:oMath>
                  </m:oMathPara>
                </a14:m>
                <a:endParaRPr lang="en-US" sz="2400" b="0" i="1">
                  <a:solidFill>
                    <a:srgbClr val="FF0000"/>
                  </a:solidFill>
                  <a:latin typeface="Cambria Math" panose="02040503050406030204" pitchFamily="18" charset="0"/>
                </a:endParaRPr>
              </a:p>
              <a:p>
                <a:pPr marL="1828800" indent="-172085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11</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𝐹𝑖𝑛𝑒𝐴𝑔𝑔</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𝐵𝑙𝑎𝑠𝑡</m:t>
                      </m:r>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12</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𝑎𝑔𝑒</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𝐶𝑒𝑚𝑒𝑛𝑡</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𝐹𝑖𝑛𝑒𝐴𝑔𝑔</m:t>
                      </m:r>
                    </m:oMath>
                  </m:oMathPara>
                </a14:m>
                <a:endParaRPr lang="en-US" sz="2400" b="0" i="1">
                  <a:solidFill>
                    <a:srgbClr val="FF0000"/>
                  </a:solidFill>
                  <a:latin typeface="Cambria Math" panose="02040503050406030204" pitchFamily="18" charset="0"/>
                </a:endParaRPr>
              </a:p>
              <a:p>
                <a:pPr marL="1828800" indent="-172085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13</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𝐶𝑒𝑚𝑒𝑛𝑡</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𝑊𝑎𝑡𝑒𝑟</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𝐵𝑙𝑎𝑠𝑡</m:t>
                      </m:r>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14</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𝑎𝑔𝑒</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𝑊𝑎𝑡𝑒𝑟</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𝐵𝑙𝑎𝑠𝑡</m:t>
                      </m:r>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15</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𝐶𝑒𝑚𝑒𝑛𝑡</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𝑊𝑎𝑡𝑒𝑟</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𝐵𝑙𝑎𝑠𝑡</m:t>
                      </m:r>
                    </m:oMath>
                  </m:oMathPara>
                </a14:m>
                <a:endParaRPr lang="en-US" sz="2400" b="0" i="1">
                  <a:solidFill>
                    <a:srgbClr val="FF0000"/>
                  </a:solidFill>
                  <a:latin typeface="Cambria Math" panose="02040503050406030204" pitchFamily="18" charset="0"/>
                </a:endParaRPr>
              </a:p>
              <a:p>
                <a:pPr marL="1828800" indent="-1720850">
                  <a:buNone/>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16</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𝑊𝑎𝑡𝑒𝑟</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𝐹𝑖𝑛𝑒𝐴𝑔𝑔</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𝐵𝑙𝑎𝑠𝑡</m:t>
                      </m:r>
                    </m:oMath>
                  </m:oMathPara>
                </a14:m>
                <a:endParaRPr lang="en-US" sz="2400" b="0" i="1">
                  <a:solidFill>
                    <a:srgbClr val="FF0000"/>
                  </a:solidFill>
                  <a:latin typeface="Cambria Math" panose="02040503050406030204" pitchFamily="18" charset="0"/>
                </a:endParaRPr>
              </a:p>
              <a:p>
                <a:pPr marL="1828800" indent="-172085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17</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𝑎𝑔𝑒</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𝐶𝑒𝑚𝑒𝑛𝑡</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𝑊𝑎𝑡𝑒𝑟</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𝐹𝑖𝑛𝑒𝐴𝑔𝑔</m:t>
                      </m:r>
                    </m:oMath>
                  </m:oMathPara>
                </a14:m>
                <a:endParaRPr lang="en-US" sz="2400" b="0" i="1">
                  <a:solidFill>
                    <a:srgbClr val="FF0000"/>
                  </a:solidFill>
                  <a:latin typeface="Cambria Math" panose="02040503050406030204" pitchFamily="18" charset="0"/>
                </a:endParaRPr>
              </a:p>
              <a:p>
                <a:pPr marL="1828800" indent="-172085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18</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𝑎𝑔𝑒</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𝐶𝑒𝑚𝑒𝑛𝑡</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𝐹𝑖𝑛𝑒𝐴𝑔𝑔</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𝐵𝑙𝑎𝑠𝑡</m:t>
                      </m:r>
                    </m:oMath>
                  </m:oMathPara>
                </a14:m>
                <a:endParaRPr lang="en-US" sz="2400" b="0">
                  <a:solidFill>
                    <a:srgbClr val="FF0000"/>
                  </a:solidFill>
                </a:endParaRPr>
              </a:p>
              <a:p>
                <a:pPr marL="0" indent="0">
                  <a:buNone/>
                </a:pPr>
                <a:endParaRPr lang="en-US"/>
              </a:p>
            </p:txBody>
          </p:sp>
        </mc:Choice>
        <mc:Fallback xmlns="">
          <p:sp>
            <p:nvSpPr>
              <p:cNvPr id="3" name="Content Placeholder 2">
                <a:extLst>
                  <a:ext uri="{FF2B5EF4-FFF2-40B4-BE49-F238E27FC236}">
                    <a16:creationId xmlns:a16="http://schemas.microsoft.com/office/drawing/2014/main" id="{66AFC020-6355-4FA1-A0FF-BA76B05FF788}"/>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110463342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ADBB2-D4B6-409A-B039-EAD2E3B3458E}"/>
              </a:ext>
            </a:extLst>
          </p:cNvPr>
          <p:cNvSpPr>
            <a:spLocks noGrp="1"/>
          </p:cNvSpPr>
          <p:nvPr>
            <p:ph type="title"/>
          </p:nvPr>
        </p:nvSpPr>
        <p:spPr/>
        <p:txBody>
          <a:bodyPr/>
          <a:lstStyle/>
          <a:p>
            <a:r>
              <a:rPr lang="en-US" dirty="0"/>
              <a:t>MÔ HÌNH HỒI QUY CÓ TƯƠNG TÁC</a:t>
            </a:r>
          </a:p>
        </p:txBody>
      </p:sp>
      <p:sp>
        <p:nvSpPr>
          <p:cNvPr id="3" name="Content Placeholder 2">
            <a:extLst>
              <a:ext uri="{FF2B5EF4-FFF2-40B4-BE49-F238E27FC236}">
                <a16:creationId xmlns:a16="http://schemas.microsoft.com/office/drawing/2014/main" id="{D41718F6-EF92-4630-B735-181773FD64DE}"/>
              </a:ext>
            </a:extLst>
          </p:cNvPr>
          <p:cNvSpPr>
            <a:spLocks noGrp="1"/>
          </p:cNvSpPr>
          <p:nvPr>
            <p:ph idx="1"/>
          </p:nvPr>
        </p:nvSpPr>
        <p:spPr/>
        <p:txBody>
          <a:bodyPr/>
          <a:lstStyle/>
          <a:p>
            <a:r>
              <a:rPr lang="en-US"/>
              <a:t>Đặt giả thuyết:</a:t>
            </a:r>
          </a:p>
          <a:p>
            <a:pPr lvl="1"/>
            <a:r>
              <a:rPr lang="vi-VN" b="0" i="0">
                <a:solidFill>
                  <a:srgbClr val="FF0000"/>
                </a:solidFill>
                <a:effectLst/>
                <a:latin typeface="Arial" panose="020B0604020202020204" pitchFamily="34" charset="0"/>
              </a:rPr>
              <a:t>H0:</a:t>
            </a:r>
            <a:r>
              <a:rPr lang="en-US" b="0" i="0">
                <a:solidFill>
                  <a:srgbClr val="FF0000"/>
                </a:solidFill>
                <a:effectLst/>
                <a:latin typeface="Arial" panose="020B0604020202020204" pitchFamily="34" charset="0"/>
              </a:rPr>
              <a:t> </a:t>
            </a:r>
            <a:r>
              <a:rPr lang="vi-VN" b="0" i="0">
                <a:solidFill>
                  <a:srgbClr val="FF0000"/>
                </a:solidFill>
                <a:effectLst/>
                <a:latin typeface="Arial" panose="020B0604020202020204" pitchFamily="34" charset="0"/>
              </a:rPr>
              <a:t>Từng thuộc tính </a:t>
            </a:r>
            <a:r>
              <a:rPr lang="en-US" b="0" i="0">
                <a:solidFill>
                  <a:srgbClr val="FF0000"/>
                </a:solidFill>
                <a:effectLst/>
                <a:latin typeface="Arial" panose="020B0604020202020204" pitchFamily="34" charset="0"/>
              </a:rPr>
              <a:t>và tương tác </a:t>
            </a:r>
            <a:r>
              <a:rPr lang="vi-VN" b="0" i="0">
                <a:solidFill>
                  <a:srgbClr val="FF0000"/>
                </a:solidFill>
                <a:effectLst/>
                <a:latin typeface="Arial" panose="020B0604020202020204" pitchFamily="34" charset="0"/>
              </a:rPr>
              <a:t>không ảnh hưởng đến kết quả đầu ra.</a:t>
            </a:r>
            <a:endParaRPr lang="en-US" b="0" i="0">
              <a:solidFill>
                <a:srgbClr val="FF0000"/>
              </a:solidFill>
              <a:effectLst/>
              <a:latin typeface="Arial" panose="020B0604020202020204" pitchFamily="34" charset="0"/>
            </a:endParaRPr>
          </a:p>
          <a:p>
            <a:pPr lvl="1"/>
            <a:r>
              <a:rPr lang="vi-VN" b="0" i="0">
                <a:effectLst/>
                <a:latin typeface="Arial" panose="020B0604020202020204" pitchFamily="34" charset="0"/>
              </a:rPr>
              <a:t>H1:</a:t>
            </a:r>
            <a:r>
              <a:rPr lang="en-US" b="0" i="0">
                <a:effectLst/>
                <a:latin typeface="Arial" panose="020B0604020202020204" pitchFamily="34" charset="0"/>
              </a:rPr>
              <a:t> </a:t>
            </a:r>
            <a:r>
              <a:rPr lang="vi-VN" b="0" i="0">
                <a:effectLst/>
                <a:latin typeface="Arial" panose="020B0604020202020204" pitchFamily="34" charset="0"/>
              </a:rPr>
              <a:t>Từng thuộc tính </a:t>
            </a:r>
            <a:r>
              <a:rPr lang="en-US">
                <a:latin typeface="Arial" panose="020B0604020202020204" pitchFamily="34" charset="0"/>
              </a:rPr>
              <a:t>và tương tác </a:t>
            </a:r>
            <a:r>
              <a:rPr lang="vi-VN" b="0" i="0">
                <a:effectLst/>
                <a:latin typeface="Arial" panose="020B0604020202020204" pitchFamily="34" charset="0"/>
              </a:rPr>
              <a:t>có ảnh hưởng đến kết quả đầu ra.</a:t>
            </a:r>
            <a:endParaRPr lang="en-US"/>
          </a:p>
        </p:txBody>
      </p:sp>
    </p:spTree>
    <p:extLst>
      <p:ext uri="{BB962C8B-B14F-4D97-AF65-F5344CB8AC3E}">
        <p14:creationId xmlns:p14="http://schemas.microsoft.com/office/powerpoint/2010/main" val="158589566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C14696B-91F1-4022-B30A-AE6FDA137437}"/>
              </a:ext>
            </a:extLst>
          </p:cNvPr>
          <p:cNvSpPr>
            <a:spLocks noGrp="1"/>
          </p:cNvSpPr>
          <p:nvPr>
            <p:ph type="title"/>
          </p:nvPr>
        </p:nvSpPr>
        <p:spPr>
          <a:xfrm>
            <a:off x="609600" y="274638"/>
            <a:ext cx="10972800" cy="1143000"/>
          </a:xfrm>
        </p:spPr>
        <p:txBody>
          <a:bodyPr wrap="square" anchor="ctr">
            <a:normAutofit/>
          </a:bodyPr>
          <a:lstStyle/>
          <a:p>
            <a:pPr>
              <a:lnSpc>
                <a:spcPct val="90000"/>
              </a:lnSpc>
            </a:pPr>
            <a:r>
              <a:rPr lang="en-US" sz="4000" dirty="0"/>
              <a:t>MÔ HÌNH HỒI QUY CÓ TƯƠNG TÁC</a:t>
            </a:r>
            <a:endParaRPr lang="en-US" sz="37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000CD5-DB06-4363-B3AD-50CFF1B33CC0}"/>
                  </a:ext>
                </a:extLst>
              </p:cNvPr>
              <p:cNvSpPr>
                <a:spLocks noGrp="1"/>
              </p:cNvSpPr>
              <p:nvPr>
                <p:ph sz="half" idx="1"/>
              </p:nvPr>
            </p:nvSpPr>
            <p:spPr>
              <a:xfrm>
                <a:off x="609600" y="1600201"/>
                <a:ext cx="5867400" cy="4525963"/>
              </a:xfrm>
            </p:spPr>
            <p:txBody>
              <a:bodyPr wrap="square" anchor="t">
                <a:normAutofit fontScale="92500" lnSpcReduction="20000"/>
              </a:bodyPr>
              <a:lstStyle/>
              <a:p>
                <a:r>
                  <a:rPr lang="en-US" dirty="0" err="1"/>
                  <a:t>Các</a:t>
                </a:r>
                <a:r>
                  <a:rPr lang="en-US" dirty="0"/>
                  <a:t> </a:t>
                </a:r>
                <a:r>
                  <a:rPr lang="en-US" dirty="0" err="1"/>
                  <a:t>thuộc</a:t>
                </a:r>
                <a:r>
                  <a:rPr lang="en-US" dirty="0"/>
                  <a:t> </a:t>
                </a:r>
                <a:r>
                  <a:rPr lang="en-US" dirty="0" err="1"/>
                  <a:t>tính</a:t>
                </a:r>
                <a:r>
                  <a:rPr lang="en-US" dirty="0"/>
                  <a:t> </a:t>
                </a:r>
                <a:r>
                  <a:rPr lang="en-US" dirty="0" err="1"/>
                  <a:t>và</a:t>
                </a:r>
                <a:r>
                  <a:rPr lang="en-US" dirty="0"/>
                  <a:t> </a:t>
                </a:r>
                <a:r>
                  <a:rPr lang="en-US" dirty="0" err="1"/>
                  <a:t>tương</a:t>
                </a:r>
                <a:r>
                  <a:rPr lang="en-US" dirty="0"/>
                  <a:t> </a:t>
                </a:r>
                <a:r>
                  <a:rPr lang="en-US" dirty="0" err="1"/>
                  <a:t>tác</a:t>
                </a:r>
                <a:r>
                  <a:rPr lang="en-US" dirty="0"/>
                  <a:t> </a:t>
                </a:r>
                <a:r>
                  <a:rPr lang="en-US" dirty="0" err="1"/>
                  <a:t>có</a:t>
                </a:r>
                <a:r>
                  <a:rPr lang="en-US" dirty="0"/>
                  <a:t> </a:t>
                </a:r>
                <a:r>
                  <a:rPr lang="en-US" dirty="0" err="1"/>
                  <a:t>ảnh</a:t>
                </a:r>
                <a:r>
                  <a:rPr lang="en-US" dirty="0"/>
                  <a:t> </a:t>
                </a:r>
                <a:r>
                  <a:rPr lang="en-US" dirty="0" err="1"/>
                  <a:t>hưởng</a:t>
                </a:r>
                <a:r>
                  <a:rPr lang="en-US" dirty="0"/>
                  <a:t> </a:t>
                </a:r>
                <a:r>
                  <a:rPr lang="en-US" dirty="0" err="1"/>
                  <a:t>tới</a:t>
                </a:r>
                <a:r>
                  <a:rPr lang="en-US" dirty="0"/>
                  <a:t> </a:t>
                </a:r>
                <a:r>
                  <a:rPr lang="en-US" dirty="0" err="1"/>
                  <a:t>kết</a:t>
                </a:r>
                <a:r>
                  <a:rPr lang="en-US" dirty="0"/>
                  <a:t> </a:t>
                </a:r>
                <a:r>
                  <a:rPr lang="en-US" dirty="0" err="1"/>
                  <a:t>quả</a:t>
                </a:r>
                <a:r>
                  <a:rPr lang="en-US" dirty="0"/>
                  <a:t> </a:t>
                </a:r>
                <a:r>
                  <a:rPr lang="en-US" dirty="0" err="1"/>
                  <a:t>đầu</a:t>
                </a:r>
                <a:r>
                  <a:rPr lang="en-US" dirty="0"/>
                  <a:t> ra:</a:t>
                </a:r>
              </a:p>
              <a:p>
                <a:pPr lvl="1"/>
                <a:r>
                  <a:rPr lang="en-US" dirty="0">
                    <a:solidFill>
                      <a:srgbClr val="FF0000"/>
                    </a:solidFill>
                  </a:rPr>
                  <a:t>age</a:t>
                </a:r>
                <a:r>
                  <a:rPr lang="en-US" dirty="0"/>
                  <a:t> </a:t>
                </a:r>
              </a:p>
              <a:p>
                <a:pPr lvl="1"/>
                <a:r>
                  <a:rPr lang="en-US" dirty="0"/>
                  <a:t>Cement</a:t>
                </a:r>
              </a:p>
              <a:p>
                <a:pPr lvl="1"/>
                <a:r>
                  <a:rPr lang="en-US" dirty="0">
                    <a:solidFill>
                      <a:srgbClr val="FF0000"/>
                    </a:solidFill>
                  </a:rPr>
                  <a:t>Blast</a:t>
                </a:r>
              </a:p>
              <a:p>
                <a:pPr lvl="1"/>
                <a:r>
                  <a:rPr lang="en-US" dirty="0" err="1"/>
                  <a:t>age:Cement</a:t>
                </a:r>
                <a:endParaRPr lang="en-US" dirty="0"/>
              </a:p>
              <a:p>
                <a:pPr lvl="1"/>
                <a:r>
                  <a:rPr lang="en-US" dirty="0" err="1">
                    <a:solidFill>
                      <a:srgbClr val="FF0000"/>
                    </a:solidFill>
                  </a:rPr>
                  <a:t>age:Water</a:t>
                </a:r>
                <a:endParaRPr lang="en-US" dirty="0">
                  <a:solidFill>
                    <a:srgbClr val="FF0000"/>
                  </a:solidFill>
                </a:endParaRPr>
              </a:p>
              <a:p>
                <a:pPr lvl="1"/>
                <a:r>
                  <a:rPr lang="en-US" dirty="0" err="1"/>
                  <a:t>age:FineAgg</a:t>
                </a:r>
                <a:endParaRPr lang="en-US" dirty="0"/>
              </a:p>
              <a:p>
                <a:pPr lvl="1"/>
                <a:r>
                  <a:rPr lang="en-US" dirty="0" err="1">
                    <a:solidFill>
                      <a:srgbClr val="FF0000"/>
                    </a:solidFill>
                  </a:rPr>
                  <a:t>FineAgg:Blast</a:t>
                </a:r>
                <a:endParaRPr lang="en-US" dirty="0">
                  <a:solidFill>
                    <a:srgbClr val="FF0000"/>
                  </a:solidFill>
                </a:endParaRPr>
              </a:p>
              <a:p>
                <a:pPr lvl="1"/>
                <a:r>
                  <a:rPr lang="en-US" dirty="0" err="1"/>
                  <a:t>age:Cement:FineAgg</a:t>
                </a:r>
                <a:endParaRPr lang="en-US" dirty="0"/>
              </a:p>
              <a:p>
                <a:pPr lvl="1"/>
                <a:r>
                  <a:rPr lang="en-US" dirty="0">
                    <a:solidFill>
                      <a:srgbClr val="FF0000"/>
                    </a:solidFill>
                  </a:rPr>
                  <a:t>Với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≤0.05</m:t>
                    </m:r>
                  </m:oMath>
                </a14:m>
                <a:endParaRPr lang="en-US" dirty="0">
                  <a:solidFill>
                    <a:srgbClr val="FF0000"/>
                  </a:solidFill>
                </a:endParaRPr>
              </a:p>
            </p:txBody>
          </p:sp>
        </mc:Choice>
        <mc:Fallback xmlns="">
          <p:sp>
            <p:nvSpPr>
              <p:cNvPr id="11" name="Content Placeholder 2">
                <a:extLst>
                  <a:ext uri="{FF2B5EF4-FFF2-40B4-BE49-F238E27FC236}">
                    <a16:creationId xmlns:a16="http://schemas.microsoft.com/office/drawing/2014/main" id="{56000CD5-DB06-4363-B3AD-50CFF1B33CC0}"/>
                  </a:ext>
                </a:extLst>
              </p:cNvPr>
              <p:cNvSpPr>
                <a:spLocks noGrp="1" noRot="1" noChangeAspect="1" noMove="1" noResize="1" noEditPoints="1" noAdjustHandles="1" noChangeArrowheads="1" noChangeShapeType="1" noTextEdit="1"/>
              </p:cNvSpPr>
              <p:nvPr>
                <p:ph sz="half" idx="1"/>
              </p:nvPr>
            </p:nvSpPr>
            <p:spPr>
              <a:xfrm>
                <a:off x="609600" y="1600201"/>
                <a:ext cx="5867400" cy="4525963"/>
              </a:xfrm>
              <a:blipFill>
                <a:blip r:embed="rId2"/>
                <a:stretch>
                  <a:fillRect l="-1558" t="-3100"/>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9CF00E7E-8011-4D10-8A01-9BD869E66CDE}"/>
              </a:ext>
            </a:extLst>
          </p:cNvPr>
          <p:cNvPicPr>
            <a:picLocks noGrp="1" noChangeAspect="1"/>
          </p:cNvPicPr>
          <p:nvPr>
            <p:ph sz="half" idx="2"/>
          </p:nvPr>
        </p:nvPicPr>
        <p:blipFill>
          <a:blip r:embed="rId3"/>
          <a:stretch>
            <a:fillRect/>
          </a:stretch>
        </p:blipFill>
        <p:spPr>
          <a:xfrm>
            <a:off x="6203532" y="1710231"/>
            <a:ext cx="5982535" cy="4305901"/>
          </a:xfrm>
        </p:spPr>
      </p:pic>
    </p:spTree>
    <p:extLst>
      <p:ext uri="{BB962C8B-B14F-4D97-AF65-F5344CB8AC3E}">
        <p14:creationId xmlns:p14="http://schemas.microsoft.com/office/powerpoint/2010/main" val="374512065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BD54-6F72-4ACC-A2CD-F1C3DEF67B9C}"/>
              </a:ext>
            </a:extLst>
          </p:cNvPr>
          <p:cNvSpPr>
            <a:spLocks noGrp="1"/>
          </p:cNvSpPr>
          <p:nvPr>
            <p:ph type="title"/>
          </p:nvPr>
        </p:nvSpPr>
        <p:spPr/>
        <p:txBody>
          <a:bodyPr/>
          <a:lstStyle/>
          <a:p>
            <a:r>
              <a:rPr lang="en-US"/>
              <a:t>LINEAR REGRESSION CÓ TƯƠNG TÁC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C3965C-5F02-4FB5-91B0-1F8A7B034403}"/>
                  </a:ext>
                </a:extLst>
              </p:cNvPr>
              <p:cNvSpPr>
                <a:spLocks noGrp="1"/>
              </p:cNvSpPr>
              <p:nvPr>
                <p:ph idx="1"/>
              </p:nvPr>
            </p:nvSpPr>
            <p:spPr/>
            <p:txBody>
              <a:bodyPr/>
              <a:lstStyle/>
              <a:p>
                <a:r>
                  <a:rPr lang="en-US" dirty="0"/>
                  <a:t> </a:t>
                </a:r>
                <a:r>
                  <a:rPr lang="en-US" dirty="0" err="1"/>
                  <a:t>Phương</a:t>
                </a:r>
                <a:r>
                  <a:rPr lang="en-US" dirty="0"/>
                  <a:t> </a:t>
                </a:r>
                <a:r>
                  <a:rPr lang="en-US" dirty="0" err="1"/>
                  <a:t>trình</a:t>
                </a:r>
                <a:r>
                  <a:rPr lang="en-US" dirty="0"/>
                  <a:t> </a:t>
                </a:r>
                <a:r>
                  <a:rPr lang="en-US" dirty="0" err="1"/>
                  <a:t>hồi</a:t>
                </a:r>
                <a:r>
                  <a:rPr lang="en-US" dirty="0"/>
                  <a:t> </a:t>
                </a:r>
                <a:r>
                  <a:rPr lang="en-US" dirty="0" err="1"/>
                  <a:t>quy</a:t>
                </a:r>
                <a:r>
                  <a:rPr lang="en-US" dirty="0"/>
                  <a:t> </a:t>
                </a:r>
                <a:r>
                  <a:rPr lang="en-US" dirty="0" err="1"/>
                  <a:t>của</a:t>
                </a:r>
                <a:r>
                  <a:rPr lang="en-US" dirty="0"/>
                  <a:t> </a:t>
                </a:r>
                <a:r>
                  <a:rPr lang="en-US" dirty="0" err="1"/>
                  <a:t>mô</a:t>
                </a:r>
                <a:r>
                  <a:rPr lang="en-US" dirty="0"/>
                  <a:t> </a:t>
                </a:r>
                <a:r>
                  <a:rPr lang="en-US" dirty="0" err="1"/>
                  <a:t>hình</a:t>
                </a:r>
                <a:r>
                  <a:rPr lang="en-US" dirty="0"/>
                  <a:t>:</a:t>
                </a:r>
              </a:p>
              <a:p>
                <a:pPr lvl="1"/>
                <a14:m>
                  <m:oMath xmlns:m="http://schemas.openxmlformats.org/officeDocument/2006/math">
                    <m:r>
                      <m:rPr>
                        <m:sty m:val="p"/>
                      </m:rPr>
                      <a:rPr lang="en-US" smtClean="0">
                        <a:solidFill>
                          <a:srgbClr val="FF0000"/>
                        </a:solidFill>
                        <a:latin typeface="Cambria Math" panose="02040503050406030204" pitchFamily="18" charset="0"/>
                        <a:ea typeface="Calibri" panose="020F0502020204030204" pitchFamily="34" charset="0"/>
                        <a:cs typeface="Cambria Math" panose="02040503050406030204" pitchFamily="18" charset="0"/>
                      </a:rPr>
                      <m:t>s</m:t>
                    </m:r>
                    <m:r>
                      <a:rPr lang="en-US" i="1" smtClean="0">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𝑡𝑟𝑒𝑛𝑔𝑡</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h</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  2.159</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𝑎𝑔𝑒</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+ 7.960</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𝑒</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−02</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𝐶𝑒𝑚𝑒𝑛𝑡</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br>
                  <a:rPr lang="en-US" i="1" dirty="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a:br>
                <a14:m>
                  <m:oMath xmlns:m="http://schemas.openxmlformats.org/officeDocument/2006/math">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− 1.542</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𝑒</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−01</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𝐵𝑙𝑎𝑠𝑡</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− 2.195</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𝑒</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−03</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𝑎𝑔𝑒</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𝐶𝑒𝑚𝑒𝑛𝑡</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− 4.250</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𝑒</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−03</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𝑎𝑔𝑒</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𝑊𝑎𝑡𝑒𝑟</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br>
                  <a:rPr lang="en-US" i="1" dirty="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a:br>
                <a14:m>
                  <m:oMath xmlns:m="http://schemas.openxmlformats.org/officeDocument/2006/math">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− 1.417</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𝑒</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−03</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𝑎𝑔𝑒</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𝐹𝑖𝑛𝑒𝐴𝑔𝑔</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br>
                  <a:rPr lang="en-US" i="1" dirty="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a:br>
                <a14:m>
                  <m:oMath xmlns:m="http://schemas.openxmlformats.org/officeDocument/2006/math">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+ 1.961</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𝑒</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−04</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𝐹𝑖𝑛𝑒𝐴𝑔𝑔</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𝐵𝑙𝑎𝑠𝑡</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 </m:t>
                    </m:r>
                  </m:oMath>
                </a14:m>
                <a:br>
                  <a:rPr lang="en-US" i="1" dirty="0">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a:br>
                <a14:m>
                  <m:oMath xmlns:m="http://schemas.openxmlformats.org/officeDocument/2006/math">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+ 2.340</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𝑒</m:t>
                    </m:r>
                    <m:r>
                      <a:rPr lang="en-US"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−09</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𝐶𝑒𝑚𝑒𝑛𝑡</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𝑊𝑎𝑡𝑒𝑟</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𝐹𝑖𝑛𝑒𝐴𝑔𝑔</m:t>
                    </m:r>
                    <m:r>
                      <a:rPr lang="en-US">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FF0000"/>
                        </a:solidFill>
                        <a:effectLst/>
                        <a:latin typeface="Cambria Math" panose="02040503050406030204" pitchFamily="18" charset="0"/>
                        <a:ea typeface="Calibri" panose="020F0502020204030204" pitchFamily="34" charset="0"/>
                        <a:cs typeface="Cambria Math" panose="02040503050406030204" pitchFamily="18" charset="0"/>
                      </a:rPr>
                      <m:t>𝐵𝑙𝑎𝑠𝑡</m:t>
                    </m:r>
                  </m:oMath>
                </a14:m>
                <a:endParaRPr lang="en-US" sz="4000" dirty="0">
                  <a:solidFill>
                    <a:srgbClr val="FF0000"/>
                  </a:solidFill>
                </a:endParaRPr>
              </a:p>
              <a:p>
                <a:r>
                  <a:rPr lang="vi-VN" b="0" i="0" dirty="0">
                    <a:effectLst/>
                    <a:latin typeface="Arial" panose="020B0604020202020204" pitchFamily="34" charset="0"/>
                  </a:rPr>
                  <a:t>R-squared hiệu chỉnh của mô hình có các tương tác: 0.6483</a:t>
                </a:r>
                <a:r>
                  <a:rPr lang="en-US" b="0" i="0" dirty="0">
                    <a:effectLst/>
                    <a:latin typeface="Arial" panose="020B0604020202020204" pitchFamily="34" charset="0"/>
                  </a:rPr>
                  <a:t> (**)</a:t>
                </a:r>
                <a:endParaRPr lang="en-US" dirty="0"/>
              </a:p>
              <a:p>
                <a:pPr marL="0" indent="0">
                  <a:buNone/>
                </a:pPr>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19C3965C-5F02-4FB5-91B0-1F8A7B034403}"/>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2655436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C1D19-3F93-4E8F-97E2-E6C84D17C848}"/>
              </a:ext>
            </a:extLst>
          </p:cNvPr>
          <p:cNvSpPr>
            <a:spLocks noGrp="1"/>
          </p:cNvSpPr>
          <p:nvPr>
            <p:ph type="title"/>
          </p:nvPr>
        </p:nvSpPr>
        <p:spPr/>
        <p:txBody>
          <a:bodyPr/>
          <a:lstStyle/>
          <a:p>
            <a:r>
              <a:rPr lang="en-US"/>
              <a:t>SO SÁNH HAI MÔ HÌNH</a:t>
            </a:r>
          </a:p>
        </p:txBody>
      </p:sp>
      <p:sp>
        <p:nvSpPr>
          <p:cNvPr id="3" name="Content Placeholder 2">
            <a:extLst>
              <a:ext uri="{FF2B5EF4-FFF2-40B4-BE49-F238E27FC236}">
                <a16:creationId xmlns:a16="http://schemas.microsoft.com/office/drawing/2014/main" id="{3E119C8F-3ED8-4C17-BB4A-38A7AE92DDC7}"/>
              </a:ext>
            </a:extLst>
          </p:cNvPr>
          <p:cNvSpPr>
            <a:spLocks noGrp="1"/>
          </p:cNvSpPr>
          <p:nvPr>
            <p:ph idx="1"/>
          </p:nvPr>
        </p:nvSpPr>
        <p:spPr/>
        <p:txBody>
          <a:bodyPr/>
          <a:lstStyle/>
          <a:p>
            <a:r>
              <a:rPr lang="vi-VN" b="0" i="0" dirty="0">
                <a:effectLst/>
                <a:latin typeface="Arial" panose="020B0604020202020204" pitchFamily="34" charset="0"/>
              </a:rPr>
              <a:t>Từ (*) và (**) ta thấy R-squared hiệu chỉnh của mô hình có tương tác cao</a:t>
            </a:r>
            <a:r>
              <a:rPr lang="en-US" b="0" i="0" dirty="0">
                <a:effectLst/>
                <a:latin typeface="Arial" panose="020B0604020202020204" pitchFamily="34" charset="0"/>
              </a:rPr>
              <a:t> </a:t>
            </a:r>
            <a:r>
              <a:rPr lang="vi-VN" b="0" i="0" dirty="0">
                <a:effectLst/>
                <a:latin typeface="Arial" panose="020B0604020202020204" pitchFamily="34" charset="0"/>
              </a:rPr>
              <a:t>hơn so với của mô hình tham số cơ bản</a:t>
            </a:r>
            <a:endParaRPr lang="en-US" b="0" i="0" dirty="0">
              <a:effectLst/>
              <a:latin typeface="Arial" panose="020B0604020202020204" pitchFamily="34" charset="0"/>
            </a:endParaRPr>
          </a:p>
          <a:p>
            <a:pPr>
              <a:buFont typeface="Symbol" panose="05050102010706020507" pitchFamily="18" charset="2"/>
              <a:buChar char="Þ"/>
            </a:pPr>
            <a:r>
              <a:rPr lang="vi-VN" b="0" i="0" dirty="0">
                <a:solidFill>
                  <a:srgbClr val="FF0000"/>
                </a:solidFill>
                <a:effectLst/>
                <a:latin typeface="Arial" panose="020B0604020202020204" pitchFamily="34" charset="0"/>
              </a:rPr>
              <a:t>Mô hình có tham số cơ bản và các tương tác của nó tốt hơn</a:t>
            </a:r>
            <a:endParaRPr lang="en-US" b="0" i="0" dirty="0">
              <a:solidFill>
                <a:srgbClr val="FF0000"/>
              </a:solidFill>
              <a:effectLst/>
              <a:latin typeface="Arial" panose="020B0604020202020204" pitchFamily="34" charset="0"/>
            </a:endParaRPr>
          </a:p>
          <a:p>
            <a:r>
              <a:rPr lang="vi-VN" b="0" i="0" dirty="0">
                <a:effectLst/>
                <a:latin typeface="Arial" panose="020B0604020202020204" pitchFamily="34" charset="0"/>
              </a:rPr>
              <a:t>Tuy nhiên</a:t>
            </a:r>
            <a:r>
              <a:rPr lang="en-US" b="0" i="0" dirty="0">
                <a:effectLst/>
                <a:latin typeface="Arial" panose="020B0604020202020204" pitchFamily="34" charset="0"/>
              </a:rPr>
              <a:t> </a:t>
            </a:r>
            <a:r>
              <a:rPr lang="vi-VN" b="0" i="0" dirty="0">
                <a:effectLst/>
                <a:latin typeface="Arial" panose="020B0604020202020204" pitchFamily="34" charset="0"/>
              </a:rPr>
              <a:t>Residual Standard Error</a:t>
            </a:r>
            <a:r>
              <a:rPr lang="en-US" b="0" i="0" dirty="0">
                <a:effectLst/>
                <a:latin typeface="Arial" panose="020B0604020202020204" pitchFamily="34" charset="0"/>
              </a:rPr>
              <a:t> </a:t>
            </a:r>
            <a:r>
              <a:rPr lang="vi-VN" b="0" i="0" dirty="0">
                <a:effectLst/>
                <a:latin typeface="Arial" panose="020B0604020202020204" pitchFamily="34" charset="0"/>
              </a:rPr>
              <a:t>có giá trị </a:t>
            </a:r>
            <a:r>
              <a:rPr lang="en-US" b="0" i="0" dirty="0" err="1">
                <a:effectLst/>
                <a:latin typeface="Arial" panose="020B0604020202020204" pitchFamily="34" charset="0"/>
              </a:rPr>
              <a:t>lớn</a:t>
            </a:r>
            <a:r>
              <a:rPr lang="en-US" b="0" i="0" dirty="0">
                <a:effectLst/>
                <a:latin typeface="Arial" panose="020B0604020202020204" pitchFamily="34" charset="0"/>
              </a:rPr>
              <a:t> (9.911</a:t>
            </a:r>
            <a:r>
              <a:rPr lang="en-US" dirty="0">
                <a:latin typeface="Arial" panose="020B0604020202020204" pitchFamily="34" charset="0"/>
              </a:rPr>
              <a:t>). </a:t>
            </a:r>
            <a:r>
              <a:rPr lang="en-US" dirty="0" err="1">
                <a:latin typeface="Arial" panose="020B0604020202020204" pitchFamily="34" charset="0"/>
              </a:rPr>
              <a:t>Mô</a:t>
            </a:r>
            <a:r>
              <a:rPr lang="en-US" dirty="0">
                <a:latin typeface="Arial" panose="020B0604020202020204" pitchFamily="34" charset="0"/>
              </a:rPr>
              <a:t> </a:t>
            </a:r>
            <a:r>
              <a:rPr lang="en-US" dirty="0" err="1">
                <a:latin typeface="Arial" panose="020B0604020202020204" pitchFamily="34" charset="0"/>
              </a:rPr>
              <a:t>hình</a:t>
            </a:r>
            <a:r>
              <a:rPr lang="en-US" dirty="0">
                <a:latin typeface="Arial" panose="020B0604020202020204" pitchFamily="34" charset="0"/>
              </a:rPr>
              <a:t> </a:t>
            </a:r>
            <a:r>
              <a:rPr lang="en-US" dirty="0" err="1">
                <a:latin typeface="Arial" panose="020B0604020202020204" pitchFamily="34" charset="0"/>
              </a:rPr>
              <a:t>không</a:t>
            </a:r>
            <a:r>
              <a:rPr lang="en-US" dirty="0">
                <a:latin typeface="Arial" panose="020B0604020202020204" pitchFamily="34" charset="0"/>
              </a:rPr>
              <a:t> </a:t>
            </a:r>
            <a:r>
              <a:rPr lang="en-US" dirty="0" err="1">
                <a:latin typeface="Arial" panose="020B0604020202020204" pitchFamily="34" charset="0"/>
              </a:rPr>
              <a:t>đáng</a:t>
            </a:r>
            <a:r>
              <a:rPr lang="en-US" dirty="0">
                <a:latin typeface="Arial" panose="020B0604020202020204" pitchFamily="34" charset="0"/>
              </a:rPr>
              <a:t> tin </a:t>
            </a:r>
            <a:r>
              <a:rPr lang="en-US" dirty="0" err="1">
                <a:latin typeface="Arial" panose="020B0604020202020204" pitchFamily="34" charset="0"/>
              </a:rPr>
              <a:t>cậy</a:t>
            </a:r>
            <a:r>
              <a:rPr lang="en-US" dirty="0">
                <a:latin typeface="Arial" panose="020B0604020202020204" pitchFamily="34" charset="0"/>
              </a:rPr>
              <a:t>.</a:t>
            </a:r>
            <a:endParaRPr lang="en-US" dirty="0">
              <a:solidFill>
                <a:srgbClr val="FF0000"/>
              </a:solidFill>
            </a:endParaRPr>
          </a:p>
        </p:txBody>
      </p:sp>
    </p:spTree>
    <p:extLst>
      <p:ext uri="{BB962C8B-B14F-4D97-AF65-F5344CB8AC3E}">
        <p14:creationId xmlns:p14="http://schemas.microsoft.com/office/powerpoint/2010/main" val="37550249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3468-61B3-4463-9F0C-B8AA5A4E57D0}"/>
              </a:ext>
            </a:extLst>
          </p:cNvPr>
          <p:cNvSpPr>
            <a:spLocks noGrp="1"/>
          </p:cNvSpPr>
          <p:nvPr>
            <p:ph type="title"/>
          </p:nvPr>
        </p:nvSpPr>
        <p:spPr/>
        <p:txBody>
          <a:bodyPr/>
          <a:lstStyle/>
          <a:p>
            <a:r>
              <a:rPr lang="en-US" dirty="0"/>
              <a:t>BÊ TÔNG CƯỜNG ĐỘ CAO</a:t>
            </a:r>
          </a:p>
        </p:txBody>
      </p:sp>
      <p:sp>
        <p:nvSpPr>
          <p:cNvPr id="4" name="Content Placeholder 3">
            <a:extLst>
              <a:ext uri="{FF2B5EF4-FFF2-40B4-BE49-F238E27FC236}">
                <a16:creationId xmlns:a16="http://schemas.microsoft.com/office/drawing/2014/main" id="{8945170E-47A3-4F16-A21E-2D12E509A825}"/>
              </a:ext>
            </a:extLst>
          </p:cNvPr>
          <p:cNvSpPr>
            <a:spLocks noGrp="1"/>
          </p:cNvSpPr>
          <p:nvPr>
            <p:ph sz="half" idx="1"/>
          </p:nvPr>
        </p:nvSpPr>
        <p:spPr/>
        <p:txBody>
          <a:bodyPr>
            <a:normAutofit fontScale="77500" lnSpcReduction="20000"/>
          </a:bodyPr>
          <a:lstStyle/>
          <a:p>
            <a:pPr algn="just"/>
            <a:r>
              <a:rPr lang="en-US" dirty="0" err="1"/>
              <a:t>Cầu</a:t>
            </a:r>
            <a:r>
              <a:rPr lang="en-US" dirty="0"/>
              <a:t> </a:t>
            </a:r>
            <a:r>
              <a:rPr lang="en-US" dirty="0" err="1"/>
              <a:t>Thăng</a:t>
            </a:r>
            <a:r>
              <a:rPr lang="en-US" dirty="0"/>
              <a:t> Long – </a:t>
            </a:r>
            <a:r>
              <a:rPr lang="en-US" dirty="0" err="1"/>
              <a:t>Hà</a:t>
            </a:r>
            <a:r>
              <a:rPr lang="en-US" dirty="0"/>
              <a:t> </a:t>
            </a:r>
            <a:r>
              <a:rPr lang="en-US" dirty="0" err="1"/>
              <a:t>Nội</a:t>
            </a:r>
            <a:r>
              <a:rPr lang="en-US" dirty="0"/>
              <a:t> </a:t>
            </a:r>
            <a:r>
              <a:rPr lang="en-US" dirty="0" err="1"/>
              <a:t>đã</a:t>
            </a:r>
            <a:r>
              <a:rPr lang="en-US" dirty="0"/>
              <a:t> </a:t>
            </a:r>
            <a:r>
              <a:rPr lang="en-US" dirty="0" err="1"/>
              <a:t>từng</a:t>
            </a:r>
            <a:r>
              <a:rPr lang="en-US" dirty="0"/>
              <a:t> </a:t>
            </a:r>
            <a:r>
              <a:rPr lang="en-US" dirty="0" err="1"/>
              <a:t>trải</a:t>
            </a:r>
            <a:r>
              <a:rPr lang="en-US" dirty="0"/>
              <a:t> qua 2 </a:t>
            </a:r>
            <a:r>
              <a:rPr lang="en-US" dirty="0" err="1"/>
              <a:t>đợt</a:t>
            </a:r>
            <a:r>
              <a:rPr lang="en-US" dirty="0"/>
              <a:t> </a:t>
            </a:r>
            <a:r>
              <a:rPr lang="en-US" dirty="0" err="1"/>
              <a:t>sửa</a:t>
            </a:r>
            <a:r>
              <a:rPr lang="en-US" dirty="0"/>
              <a:t> </a:t>
            </a:r>
            <a:r>
              <a:rPr lang="en-US" dirty="0" err="1"/>
              <a:t>chữa</a:t>
            </a:r>
            <a:r>
              <a:rPr lang="en-US" dirty="0"/>
              <a:t> </a:t>
            </a:r>
            <a:r>
              <a:rPr lang="en-US" dirty="0" err="1"/>
              <a:t>lớn</a:t>
            </a:r>
            <a:r>
              <a:rPr lang="en-US" dirty="0"/>
              <a:t> </a:t>
            </a:r>
            <a:r>
              <a:rPr lang="en-US" dirty="0" err="1"/>
              <a:t>vào</a:t>
            </a:r>
            <a:r>
              <a:rPr lang="en-US" dirty="0"/>
              <a:t> 2009 </a:t>
            </a:r>
            <a:r>
              <a:rPr lang="en-US" dirty="0" err="1"/>
              <a:t>và</a:t>
            </a:r>
            <a:r>
              <a:rPr lang="en-US" dirty="0"/>
              <a:t> </a:t>
            </a:r>
            <a:r>
              <a:rPr lang="en-US" dirty="0" err="1"/>
              <a:t>các</a:t>
            </a:r>
            <a:r>
              <a:rPr lang="en-US" dirty="0"/>
              <a:t> </a:t>
            </a:r>
            <a:r>
              <a:rPr lang="en-US" dirty="0" err="1"/>
              <a:t>năm</a:t>
            </a:r>
            <a:r>
              <a:rPr lang="en-US" dirty="0"/>
              <a:t> 2012 – 2014.</a:t>
            </a:r>
          </a:p>
          <a:p>
            <a:pPr lvl="1" algn="just"/>
            <a:r>
              <a:rPr lang="en-US" dirty="0" err="1">
                <a:solidFill>
                  <a:srgbClr val="FF0000"/>
                </a:solidFill>
              </a:rPr>
              <a:t>Vào</a:t>
            </a:r>
            <a:r>
              <a:rPr lang="en-US" dirty="0">
                <a:solidFill>
                  <a:srgbClr val="FF0000"/>
                </a:solidFill>
              </a:rPr>
              <a:t> </a:t>
            </a:r>
            <a:r>
              <a:rPr lang="en-US" dirty="0" err="1">
                <a:solidFill>
                  <a:srgbClr val="FF0000"/>
                </a:solidFill>
              </a:rPr>
              <a:t>đợt</a:t>
            </a:r>
            <a:r>
              <a:rPr lang="en-US" dirty="0">
                <a:solidFill>
                  <a:srgbClr val="FF0000"/>
                </a:solidFill>
              </a:rPr>
              <a:t> 2, </a:t>
            </a:r>
            <a:r>
              <a:rPr lang="en-US" dirty="0" err="1">
                <a:solidFill>
                  <a:srgbClr val="FF0000"/>
                </a:solidFill>
              </a:rPr>
              <a:t>Bộ</a:t>
            </a:r>
            <a:r>
              <a:rPr lang="en-US" dirty="0">
                <a:solidFill>
                  <a:srgbClr val="FF0000"/>
                </a:solidFill>
              </a:rPr>
              <a:t> GTVT </a:t>
            </a:r>
            <a:r>
              <a:rPr lang="en-US" dirty="0" err="1">
                <a:solidFill>
                  <a:srgbClr val="FF0000"/>
                </a:solidFill>
              </a:rPr>
              <a:t>sử</a:t>
            </a:r>
            <a:r>
              <a:rPr lang="en-US" dirty="0">
                <a:solidFill>
                  <a:srgbClr val="FF0000"/>
                </a:solidFill>
              </a:rPr>
              <a:t> </a:t>
            </a:r>
            <a:r>
              <a:rPr lang="en-US" dirty="0" err="1">
                <a:solidFill>
                  <a:srgbClr val="FF0000"/>
                </a:solidFill>
              </a:rPr>
              <a:t>dụng</a:t>
            </a:r>
            <a:r>
              <a:rPr lang="en-US" dirty="0">
                <a:solidFill>
                  <a:srgbClr val="FF0000"/>
                </a:solidFill>
              </a:rPr>
              <a:t> </a:t>
            </a:r>
            <a:r>
              <a:rPr lang="vi-VN" dirty="0">
                <a:solidFill>
                  <a:srgbClr val="FF0000"/>
                </a:solidFill>
              </a:rPr>
              <a:t>máy rải chuyên dụng của Hãng HallBrother (Mỹ), sử dụng vật liệu dính bám nhũ tương nhựa đường polyme và bê tông nhựa polyme</a:t>
            </a:r>
            <a:r>
              <a:rPr lang="en-US" dirty="0">
                <a:solidFill>
                  <a:srgbClr val="FF0000"/>
                </a:solidFill>
              </a:rPr>
              <a:t>. </a:t>
            </a:r>
            <a:r>
              <a:rPr lang="en-US" dirty="0" err="1">
                <a:solidFill>
                  <a:srgbClr val="FF0000"/>
                </a:solidFill>
              </a:rPr>
              <a:t>Tuy</a:t>
            </a:r>
            <a:r>
              <a:rPr lang="en-US" dirty="0">
                <a:solidFill>
                  <a:srgbClr val="FF0000"/>
                </a:solidFill>
              </a:rPr>
              <a:t> </a:t>
            </a:r>
            <a:r>
              <a:rPr lang="en-US" dirty="0" err="1">
                <a:solidFill>
                  <a:srgbClr val="FF0000"/>
                </a:solidFill>
              </a:rPr>
              <a:t>nhiên</a:t>
            </a:r>
            <a:r>
              <a:rPr lang="en-US" dirty="0">
                <a:solidFill>
                  <a:srgbClr val="FF0000"/>
                </a:solidFill>
              </a:rPr>
              <a:t> </a:t>
            </a:r>
            <a:r>
              <a:rPr lang="en-US" dirty="0" err="1">
                <a:solidFill>
                  <a:srgbClr val="FF0000"/>
                </a:solidFill>
              </a:rPr>
              <a:t>mặt</a:t>
            </a:r>
            <a:r>
              <a:rPr lang="en-US" dirty="0">
                <a:solidFill>
                  <a:srgbClr val="FF0000"/>
                </a:solidFill>
              </a:rPr>
              <a:t> </a:t>
            </a:r>
            <a:r>
              <a:rPr lang="en-US" dirty="0" err="1">
                <a:solidFill>
                  <a:srgbClr val="FF0000"/>
                </a:solidFill>
              </a:rPr>
              <a:t>đường</a:t>
            </a:r>
            <a:r>
              <a:rPr lang="en-US" dirty="0">
                <a:solidFill>
                  <a:srgbClr val="FF0000"/>
                </a:solidFill>
              </a:rPr>
              <a:t> </a:t>
            </a:r>
            <a:r>
              <a:rPr lang="en-US" dirty="0" err="1">
                <a:solidFill>
                  <a:srgbClr val="FF0000"/>
                </a:solidFill>
              </a:rPr>
              <a:t>hư</a:t>
            </a:r>
            <a:r>
              <a:rPr lang="en-US" dirty="0">
                <a:solidFill>
                  <a:srgbClr val="FF0000"/>
                </a:solidFill>
              </a:rPr>
              <a:t> </a:t>
            </a:r>
            <a:r>
              <a:rPr lang="en-US" dirty="0" err="1">
                <a:solidFill>
                  <a:srgbClr val="FF0000"/>
                </a:solidFill>
              </a:rPr>
              <a:t>hỏng</a:t>
            </a:r>
            <a:r>
              <a:rPr lang="en-US" dirty="0">
                <a:solidFill>
                  <a:srgbClr val="FF0000"/>
                </a:solidFill>
              </a:rPr>
              <a:t> </a:t>
            </a:r>
            <a:r>
              <a:rPr lang="en-US" dirty="0" err="1">
                <a:solidFill>
                  <a:srgbClr val="FF0000"/>
                </a:solidFill>
              </a:rPr>
              <a:t>nhanh</a:t>
            </a:r>
            <a:r>
              <a:rPr lang="en-US" dirty="0">
                <a:solidFill>
                  <a:srgbClr val="FF0000"/>
                </a:solidFill>
              </a:rPr>
              <a:t> </a:t>
            </a:r>
            <a:r>
              <a:rPr lang="en-US" dirty="0" err="1">
                <a:solidFill>
                  <a:srgbClr val="FF0000"/>
                </a:solidFill>
              </a:rPr>
              <a:t>chóng</a:t>
            </a:r>
            <a:r>
              <a:rPr lang="en-US" dirty="0">
                <a:solidFill>
                  <a:srgbClr val="FF0000"/>
                </a:solidFill>
              </a:rPr>
              <a:t> </a:t>
            </a:r>
            <a:r>
              <a:rPr lang="en-US" dirty="0" err="1">
                <a:solidFill>
                  <a:srgbClr val="FF0000"/>
                </a:solidFill>
              </a:rPr>
              <a:t>sau</a:t>
            </a:r>
            <a:r>
              <a:rPr lang="en-US" dirty="0">
                <a:solidFill>
                  <a:srgbClr val="FF0000"/>
                </a:solidFill>
              </a:rPr>
              <a:t> </a:t>
            </a:r>
            <a:r>
              <a:rPr lang="en-US" dirty="0" err="1">
                <a:solidFill>
                  <a:srgbClr val="FF0000"/>
                </a:solidFill>
              </a:rPr>
              <a:t>một</a:t>
            </a:r>
            <a:r>
              <a:rPr lang="en-US" dirty="0">
                <a:solidFill>
                  <a:srgbClr val="FF0000"/>
                </a:solidFill>
              </a:rPr>
              <a:t> </a:t>
            </a:r>
            <a:r>
              <a:rPr lang="en-US" dirty="0" err="1">
                <a:solidFill>
                  <a:srgbClr val="FF0000"/>
                </a:solidFill>
              </a:rPr>
              <a:t>thời</a:t>
            </a:r>
            <a:r>
              <a:rPr lang="en-US" dirty="0">
                <a:solidFill>
                  <a:srgbClr val="FF0000"/>
                </a:solidFill>
              </a:rPr>
              <a:t> </a:t>
            </a:r>
            <a:r>
              <a:rPr lang="en-US" dirty="0" err="1">
                <a:solidFill>
                  <a:srgbClr val="FF0000"/>
                </a:solidFill>
              </a:rPr>
              <a:t>gian</a:t>
            </a:r>
            <a:r>
              <a:rPr lang="en-US" dirty="0">
                <a:solidFill>
                  <a:srgbClr val="FF0000"/>
                </a:solidFill>
              </a:rPr>
              <a:t> </a:t>
            </a:r>
            <a:r>
              <a:rPr lang="en-US" dirty="0" err="1">
                <a:solidFill>
                  <a:srgbClr val="FF0000"/>
                </a:solidFill>
              </a:rPr>
              <a:t>đưa</a:t>
            </a:r>
            <a:r>
              <a:rPr lang="en-US" dirty="0">
                <a:solidFill>
                  <a:srgbClr val="FF0000"/>
                </a:solidFill>
              </a:rPr>
              <a:t> </a:t>
            </a:r>
            <a:r>
              <a:rPr lang="en-US" dirty="0" err="1">
                <a:solidFill>
                  <a:srgbClr val="FF0000"/>
                </a:solidFill>
              </a:rPr>
              <a:t>vào</a:t>
            </a:r>
            <a:r>
              <a:rPr lang="en-US" dirty="0">
                <a:solidFill>
                  <a:srgbClr val="FF0000"/>
                </a:solidFill>
              </a:rPr>
              <a:t> </a:t>
            </a:r>
            <a:r>
              <a:rPr lang="en-US" dirty="0" err="1">
                <a:solidFill>
                  <a:srgbClr val="FF0000"/>
                </a:solidFill>
              </a:rPr>
              <a:t>sử</a:t>
            </a:r>
            <a:r>
              <a:rPr lang="en-US" dirty="0">
                <a:solidFill>
                  <a:srgbClr val="FF0000"/>
                </a:solidFill>
              </a:rPr>
              <a:t> </a:t>
            </a:r>
            <a:r>
              <a:rPr lang="en-US" dirty="0" err="1">
                <a:solidFill>
                  <a:srgbClr val="FF0000"/>
                </a:solidFill>
              </a:rPr>
              <a:t>dụng</a:t>
            </a:r>
            <a:r>
              <a:rPr lang="en-US" dirty="0">
                <a:solidFill>
                  <a:srgbClr val="FF0000"/>
                </a:solidFill>
              </a:rPr>
              <a:t>.</a:t>
            </a:r>
          </a:p>
          <a:p>
            <a:pPr algn="just"/>
            <a:r>
              <a:rPr lang="en-US" dirty="0" err="1"/>
              <a:t>Vào</a:t>
            </a:r>
            <a:r>
              <a:rPr lang="en-US" dirty="0"/>
              <a:t> </a:t>
            </a:r>
            <a:r>
              <a:rPr lang="en-US" dirty="0" err="1"/>
              <a:t>đợt</a:t>
            </a:r>
            <a:r>
              <a:rPr lang="en-US" dirty="0"/>
              <a:t> </a:t>
            </a:r>
            <a:r>
              <a:rPr lang="en-US" dirty="0" err="1"/>
              <a:t>sửa</a:t>
            </a:r>
            <a:r>
              <a:rPr lang="en-US" dirty="0"/>
              <a:t> </a:t>
            </a:r>
            <a:r>
              <a:rPr lang="en-US" dirty="0" err="1"/>
              <a:t>chữa</a:t>
            </a:r>
            <a:r>
              <a:rPr lang="en-US" dirty="0"/>
              <a:t> </a:t>
            </a:r>
            <a:r>
              <a:rPr lang="en-US" dirty="0" err="1"/>
              <a:t>thứ</a:t>
            </a:r>
            <a:r>
              <a:rPr lang="en-US" dirty="0"/>
              <a:t> </a:t>
            </a:r>
            <a:r>
              <a:rPr lang="en-US" dirty="0" err="1"/>
              <a:t>ba</a:t>
            </a:r>
            <a:r>
              <a:rPr lang="en-US" dirty="0"/>
              <a:t>, </a:t>
            </a:r>
            <a:r>
              <a:rPr lang="en-US" dirty="0" err="1"/>
              <a:t>bê</a:t>
            </a:r>
            <a:r>
              <a:rPr lang="en-US" dirty="0"/>
              <a:t> </a:t>
            </a:r>
            <a:r>
              <a:rPr lang="en-US" dirty="0" err="1"/>
              <a:t>tông</a:t>
            </a:r>
            <a:r>
              <a:rPr lang="en-US" dirty="0"/>
              <a:t> </a:t>
            </a:r>
            <a:r>
              <a:rPr lang="en-US" dirty="0" err="1"/>
              <a:t>cường</a:t>
            </a:r>
            <a:r>
              <a:rPr lang="en-US" dirty="0"/>
              <a:t> </a:t>
            </a:r>
            <a:r>
              <a:rPr lang="en-US" dirty="0" err="1"/>
              <a:t>độ</a:t>
            </a:r>
            <a:r>
              <a:rPr lang="en-US" dirty="0"/>
              <a:t> </a:t>
            </a:r>
            <a:r>
              <a:rPr lang="en-US" dirty="0" err="1"/>
              <a:t>siêu</a:t>
            </a:r>
            <a:r>
              <a:rPr lang="en-US" dirty="0"/>
              <a:t> </a:t>
            </a:r>
            <a:r>
              <a:rPr lang="en-US" dirty="0" err="1"/>
              <a:t>cao</a:t>
            </a:r>
            <a:r>
              <a:rPr lang="en-US" dirty="0"/>
              <a:t> </a:t>
            </a:r>
            <a:r>
              <a:rPr lang="en-US" dirty="0" err="1"/>
              <a:t>với</a:t>
            </a:r>
            <a:r>
              <a:rPr lang="en-US" dirty="0"/>
              <a:t> </a:t>
            </a:r>
            <a:r>
              <a:rPr lang="en-US" dirty="0" err="1"/>
              <a:t>độ</a:t>
            </a:r>
            <a:r>
              <a:rPr lang="en-US" dirty="0"/>
              <a:t> </a:t>
            </a:r>
            <a:r>
              <a:rPr lang="en-US" dirty="0" err="1"/>
              <a:t>dày</a:t>
            </a:r>
            <a:r>
              <a:rPr lang="en-US" dirty="0"/>
              <a:t> </a:t>
            </a:r>
            <a:r>
              <a:rPr lang="en-US" dirty="0" err="1"/>
              <a:t>tối</a:t>
            </a:r>
            <a:r>
              <a:rPr lang="en-US" dirty="0"/>
              <a:t> </a:t>
            </a:r>
            <a:r>
              <a:rPr lang="en-US" dirty="0" err="1"/>
              <a:t>thiểu</a:t>
            </a:r>
            <a:r>
              <a:rPr lang="en-US" dirty="0"/>
              <a:t> 6cm </a:t>
            </a:r>
            <a:r>
              <a:rPr lang="en-US" dirty="0" err="1"/>
              <a:t>được</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trình</a:t>
            </a:r>
            <a:r>
              <a:rPr lang="en-US" dirty="0"/>
              <a:t> </a:t>
            </a:r>
            <a:r>
              <a:rPr lang="en-US" dirty="0" err="1"/>
              <a:t>được</a:t>
            </a:r>
            <a:r>
              <a:rPr lang="en-US" dirty="0"/>
              <a:t> </a:t>
            </a:r>
            <a:r>
              <a:rPr lang="en-US" dirty="0" err="1"/>
              <a:t>thông</a:t>
            </a:r>
            <a:r>
              <a:rPr lang="en-US" dirty="0"/>
              <a:t> </a:t>
            </a:r>
            <a:r>
              <a:rPr lang="en-US" dirty="0" err="1"/>
              <a:t>xe</a:t>
            </a:r>
            <a:r>
              <a:rPr lang="en-US" dirty="0"/>
              <a:t> </a:t>
            </a:r>
            <a:r>
              <a:rPr lang="en-US" dirty="0" err="1"/>
              <a:t>trở</a:t>
            </a:r>
            <a:r>
              <a:rPr lang="en-US" dirty="0"/>
              <a:t> </a:t>
            </a:r>
            <a:r>
              <a:rPr lang="en-US" dirty="0" err="1"/>
              <a:t>lại</a:t>
            </a:r>
            <a:r>
              <a:rPr lang="en-US" dirty="0"/>
              <a:t> </a:t>
            </a:r>
            <a:r>
              <a:rPr lang="en-US" dirty="0" err="1"/>
              <a:t>sau</a:t>
            </a:r>
            <a:r>
              <a:rPr lang="en-US" dirty="0"/>
              <a:t> 5 </a:t>
            </a:r>
            <a:r>
              <a:rPr lang="en-US" dirty="0" err="1"/>
              <a:t>tháng</a:t>
            </a:r>
            <a:r>
              <a:rPr lang="en-US" dirty="0"/>
              <a:t> </a:t>
            </a:r>
            <a:r>
              <a:rPr lang="en-US" dirty="0" err="1"/>
              <a:t>thi</a:t>
            </a:r>
            <a:r>
              <a:rPr lang="en-US" dirty="0"/>
              <a:t> </a:t>
            </a:r>
            <a:r>
              <a:rPr lang="en-US" dirty="0" err="1"/>
              <a:t>công</a:t>
            </a:r>
            <a:r>
              <a:rPr lang="en-US" dirty="0"/>
              <a:t> </a:t>
            </a:r>
            <a:r>
              <a:rPr lang="en-US" dirty="0" err="1"/>
              <a:t>vào</a:t>
            </a:r>
            <a:r>
              <a:rPr lang="en-US" dirty="0"/>
              <a:t> </a:t>
            </a:r>
            <a:r>
              <a:rPr lang="en-US" dirty="0" err="1"/>
              <a:t>ngày</a:t>
            </a:r>
            <a:r>
              <a:rPr lang="en-US" dirty="0"/>
              <a:t> 7/1/2021 </a:t>
            </a:r>
            <a:r>
              <a:rPr lang="en-US" dirty="0" err="1"/>
              <a:t>vừa</a:t>
            </a:r>
            <a:r>
              <a:rPr lang="en-US" dirty="0"/>
              <a:t> qua. </a:t>
            </a:r>
          </a:p>
        </p:txBody>
      </p:sp>
      <p:pic>
        <p:nvPicPr>
          <p:cNvPr id="1026" name="Picture 2" descr="Thông xe dự án sửa chữa cầu Thăng Long - VnExpress">
            <a:extLst>
              <a:ext uri="{FF2B5EF4-FFF2-40B4-BE49-F238E27FC236}">
                <a16:creationId xmlns:a16="http://schemas.microsoft.com/office/drawing/2014/main" id="{A2825798-04A4-4AF5-9419-28572EE2789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2119852"/>
            <a:ext cx="5384800" cy="34866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29E8EB-E4E4-49A0-B6EE-D145E25E8014}"/>
              </a:ext>
            </a:extLst>
          </p:cNvPr>
          <p:cNvSpPr txBox="1"/>
          <p:nvPr/>
        </p:nvSpPr>
        <p:spPr>
          <a:xfrm>
            <a:off x="6096000" y="5756832"/>
            <a:ext cx="6096000" cy="369332"/>
          </a:xfrm>
          <a:prstGeom prst="rect">
            <a:avLst/>
          </a:prstGeom>
          <a:noFill/>
        </p:spPr>
        <p:txBody>
          <a:bodyPr wrap="square">
            <a:spAutoFit/>
          </a:bodyPr>
          <a:lstStyle/>
          <a:p>
            <a:r>
              <a:rPr lang="en-US" dirty="0" err="1">
                <a:hlinkClick r:id="rId3"/>
              </a:rPr>
              <a:t>Nguồn</a:t>
            </a:r>
            <a:r>
              <a:rPr lang="en-US" dirty="0">
                <a:hlinkClick r:id="rId3"/>
              </a:rPr>
              <a:t>: https://oct.vn/be-tong-uhpc-cuong-do-sieu-cao/</a:t>
            </a:r>
            <a:endParaRPr lang="en-US" dirty="0"/>
          </a:p>
        </p:txBody>
      </p:sp>
    </p:spTree>
    <p:extLst>
      <p:ext uri="{BB962C8B-B14F-4D97-AF65-F5344CB8AC3E}">
        <p14:creationId xmlns:p14="http://schemas.microsoft.com/office/powerpoint/2010/main" val="250585155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71EA-B18F-45AD-ABED-215B1F7E5A35}"/>
              </a:ext>
            </a:extLst>
          </p:cNvPr>
          <p:cNvSpPr>
            <a:spLocks noGrp="1"/>
          </p:cNvSpPr>
          <p:nvPr>
            <p:ph type="title"/>
          </p:nvPr>
        </p:nvSpPr>
        <p:spPr/>
        <p:txBody>
          <a:bodyPr/>
          <a:lstStyle/>
          <a:p>
            <a:r>
              <a:rPr lang="en-US" dirty="0"/>
              <a:t>HIỆP PHƯƠNG SAI KHÔNG ĐỒNG NHẤT (Heteroscedasticity)</a:t>
            </a:r>
          </a:p>
        </p:txBody>
      </p:sp>
    </p:spTree>
    <p:extLst>
      <p:ext uri="{BB962C8B-B14F-4D97-AF65-F5344CB8AC3E}">
        <p14:creationId xmlns:p14="http://schemas.microsoft.com/office/powerpoint/2010/main" val="424064104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54C3-CE3C-4802-A931-491D60F6AADD}"/>
              </a:ext>
            </a:extLst>
          </p:cNvPr>
          <p:cNvSpPr>
            <a:spLocks noGrp="1"/>
          </p:cNvSpPr>
          <p:nvPr>
            <p:ph type="title"/>
          </p:nvPr>
        </p:nvSpPr>
        <p:spPr/>
        <p:txBody>
          <a:bodyPr/>
          <a:lstStyle/>
          <a:p>
            <a:r>
              <a:rPr lang="en-US" sz="4300"/>
              <a:t>HIỆP PHƯƠNG SAI KHÔNG ĐỒNG NHẤT</a:t>
            </a:r>
          </a:p>
        </p:txBody>
      </p:sp>
      <p:sp>
        <p:nvSpPr>
          <p:cNvPr id="3" name="Content Placeholder 2">
            <a:extLst>
              <a:ext uri="{FF2B5EF4-FFF2-40B4-BE49-F238E27FC236}">
                <a16:creationId xmlns:a16="http://schemas.microsoft.com/office/drawing/2014/main" id="{12A84F5F-E23F-4757-A932-F0B900EE2C32}"/>
              </a:ext>
            </a:extLst>
          </p:cNvPr>
          <p:cNvSpPr>
            <a:spLocks noGrp="1"/>
          </p:cNvSpPr>
          <p:nvPr>
            <p:ph idx="1"/>
          </p:nvPr>
        </p:nvSpPr>
        <p:spPr/>
        <p:txBody>
          <a:bodyPr/>
          <a:lstStyle/>
          <a:p>
            <a:r>
              <a:rPr lang="vi-VN" b="0" i="0" dirty="0">
                <a:effectLst/>
                <a:latin typeface="Arial" panose="020B0604020202020204" pitchFamily="34" charset="0"/>
              </a:rPr>
              <a:t>HPSKDN là khái niệm nói</a:t>
            </a:r>
            <a:r>
              <a:rPr lang="en-US" b="0" i="0" dirty="0">
                <a:effectLst/>
                <a:latin typeface="Arial" panose="020B0604020202020204" pitchFamily="34" charset="0"/>
              </a:rPr>
              <a:t> </a:t>
            </a:r>
            <a:r>
              <a:rPr lang="vi-VN" b="0" i="0" dirty="0">
                <a:effectLst/>
                <a:latin typeface="Arial" panose="020B0604020202020204" pitchFamily="34" charset="0"/>
              </a:rPr>
              <a:t>về phần dư (residuals) hoặc lỗi (error). </a:t>
            </a:r>
            <a:endParaRPr lang="en-US" b="0" i="0" dirty="0">
              <a:effectLst/>
              <a:latin typeface="Arial" panose="020B0604020202020204" pitchFamily="34" charset="0"/>
            </a:endParaRPr>
          </a:p>
          <a:p>
            <a:r>
              <a:rPr lang="vi-VN" b="0" i="0" dirty="0">
                <a:solidFill>
                  <a:srgbClr val="FF0000"/>
                </a:solidFill>
                <a:effectLst/>
                <a:latin typeface="Arial" panose="020B0604020202020204" pitchFamily="34" charset="0"/>
              </a:rPr>
              <a:t>Khi đó, phương sai của các sai số trong</a:t>
            </a:r>
            <a:r>
              <a:rPr lang="en-US" b="0" i="0" dirty="0">
                <a:solidFill>
                  <a:srgbClr val="FF0000"/>
                </a:solidFill>
                <a:effectLst/>
                <a:latin typeface="Arial" panose="020B0604020202020204" pitchFamily="34" charset="0"/>
              </a:rPr>
              <a:t> </a:t>
            </a:r>
            <a:r>
              <a:rPr lang="vi-VN" b="0" i="0" dirty="0">
                <a:solidFill>
                  <a:srgbClr val="FF0000"/>
                </a:solidFill>
                <a:effectLst/>
                <a:latin typeface="Arial" panose="020B0604020202020204" pitchFamily="34" charset="0"/>
              </a:rPr>
              <a:t>một mô hình hồi quy không ổn định đối với tất cả các điểm dự đoán. </a:t>
            </a:r>
            <a:endParaRPr lang="en-US" b="0" i="0" dirty="0">
              <a:solidFill>
                <a:srgbClr val="FF0000"/>
              </a:solidFill>
              <a:effectLst/>
              <a:latin typeface="Arial" panose="020B0604020202020204" pitchFamily="34" charset="0"/>
            </a:endParaRPr>
          </a:p>
          <a:p>
            <a:r>
              <a:rPr lang="vi-VN" b="0" i="0" dirty="0">
                <a:effectLst/>
                <a:latin typeface="Arial" panose="020B0604020202020204" pitchFamily="34" charset="0"/>
              </a:rPr>
              <a:t>Để cho kết</a:t>
            </a:r>
            <a:r>
              <a:rPr lang="en-US" b="0" i="0" dirty="0">
                <a:effectLst/>
                <a:latin typeface="Arial" panose="020B0604020202020204" pitchFamily="34" charset="0"/>
              </a:rPr>
              <a:t> </a:t>
            </a:r>
            <a:r>
              <a:rPr lang="vi-VN" b="0" i="0" dirty="0">
                <a:effectLst/>
                <a:latin typeface="Arial" panose="020B0604020202020204" pitchFamily="34" charset="0"/>
              </a:rPr>
              <a:t>quả mô hình có độ tin cậy cao, phương sai của phần dư trong tất cả các điểm</a:t>
            </a:r>
            <a:r>
              <a:rPr lang="en-US" b="0" i="0" dirty="0">
                <a:effectLst/>
                <a:latin typeface="Arial" panose="020B0604020202020204" pitchFamily="34" charset="0"/>
              </a:rPr>
              <a:t> </a:t>
            </a:r>
            <a:r>
              <a:rPr lang="vi-VN" b="0" i="0" dirty="0">
                <a:effectLst/>
                <a:latin typeface="Arial" panose="020B0604020202020204" pitchFamily="34" charset="0"/>
              </a:rPr>
              <a:t>dự đoán cần phải ổn địn</a:t>
            </a:r>
            <a:r>
              <a:rPr lang="en-US" dirty="0">
                <a:latin typeface="Arial" panose="020B0604020202020204" pitchFamily="34" charset="0"/>
              </a:rPr>
              <a:t>h.</a:t>
            </a:r>
          </a:p>
          <a:p>
            <a:r>
              <a:rPr lang="en-US" dirty="0" err="1">
                <a:solidFill>
                  <a:srgbClr val="FF0000"/>
                </a:solidFill>
                <a:latin typeface="Arial" panose="020B0604020202020204" pitchFamily="34" charset="0"/>
              </a:rPr>
              <a:t>Đặt</a:t>
            </a:r>
            <a:r>
              <a:rPr lang="en-US" dirty="0">
                <a:solidFill>
                  <a:srgbClr val="FF0000"/>
                </a:solidFill>
                <a:latin typeface="Arial" panose="020B0604020202020204" pitchFamily="34" charset="0"/>
              </a:rPr>
              <a:t> </a:t>
            </a:r>
            <a:r>
              <a:rPr lang="en-US" dirty="0" err="1">
                <a:solidFill>
                  <a:srgbClr val="FF0000"/>
                </a:solidFill>
                <a:latin typeface="Arial" panose="020B0604020202020204" pitchFamily="34" charset="0"/>
              </a:rPr>
              <a:t>giả</a:t>
            </a:r>
            <a:r>
              <a:rPr lang="en-US" dirty="0">
                <a:solidFill>
                  <a:srgbClr val="FF0000"/>
                </a:solidFill>
                <a:latin typeface="Arial" panose="020B0604020202020204" pitchFamily="34" charset="0"/>
              </a:rPr>
              <a:t> </a:t>
            </a:r>
            <a:r>
              <a:rPr lang="en-US" dirty="0" err="1">
                <a:solidFill>
                  <a:srgbClr val="FF0000"/>
                </a:solidFill>
                <a:latin typeface="Arial" panose="020B0604020202020204" pitchFamily="34" charset="0"/>
              </a:rPr>
              <a:t>thuyết</a:t>
            </a:r>
            <a:r>
              <a:rPr lang="en-US" dirty="0">
                <a:solidFill>
                  <a:srgbClr val="FF0000"/>
                </a:solidFill>
                <a:latin typeface="Arial" panose="020B0604020202020204" pitchFamily="34" charset="0"/>
              </a:rPr>
              <a:t>:</a:t>
            </a:r>
          </a:p>
          <a:p>
            <a:pPr lvl="1"/>
            <a:r>
              <a:rPr lang="vi-VN" b="0" i="0" dirty="0">
                <a:effectLst/>
                <a:latin typeface="Arial" panose="020B0604020202020204" pitchFamily="34" charset="0"/>
              </a:rPr>
              <a:t>H0:</a:t>
            </a:r>
            <a:r>
              <a:rPr lang="en-US" b="0" i="0" dirty="0">
                <a:effectLst/>
                <a:latin typeface="Arial" panose="020B0604020202020204" pitchFamily="34" charset="0"/>
              </a:rPr>
              <a:t> </a:t>
            </a:r>
            <a:r>
              <a:rPr lang="vi-VN" b="0" i="0" dirty="0">
                <a:effectLst/>
                <a:latin typeface="Arial" panose="020B0604020202020204" pitchFamily="34" charset="0"/>
              </a:rPr>
              <a:t>Hiệp phương sai đồng nhất. </a:t>
            </a:r>
            <a:endParaRPr lang="en-US" b="0" i="0" dirty="0">
              <a:effectLst/>
              <a:latin typeface="Arial" panose="020B0604020202020204" pitchFamily="34" charset="0"/>
            </a:endParaRPr>
          </a:p>
          <a:p>
            <a:pPr lvl="1"/>
            <a:r>
              <a:rPr lang="vi-VN" b="0" i="0" dirty="0">
                <a:solidFill>
                  <a:srgbClr val="FF0000"/>
                </a:solidFill>
                <a:effectLst/>
                <a:latin typeface="Arial" panose="020B0604020202020204" pitchFamily="34" charset="0"/>
              </a:rPr>
              <a:t>H1:</a:t>
            </a:r>
            <a:r>
              <a:rPr lang="en-US" b="0" i="0" dirty="0">
                <a:solidFill>
                  <a:srgbClr val="FF0000"/>
                </a:solidFill>
                <a:effectLst/>
                <a:latin typeface="Arial" panose="020B0604020202020204" pitchFamily="34" charset="0"/>
              </a:rPr>
              <a:t> </a:t>
            </a:r>
            <a:r>
              <a:rPr lang="vi-VN" b="0" i="0" dirty="0">
                <a:solidFill>
                  <a:srgbClr val="FF0000"/>
                </a:solidFill>
                <a:effectLst/>
                <a:latin typeface="Arial" panose="020B0604020202020204" pitchFamily="34" charset="0"/>
              </a:rPr>
              <a:t>Hiệp phương sai không đồng nhất. </a:t>
            </a:r>
            <a:endParaRPr lang="en-US" dirty="0">
              <a:solidFill>
                <a:srgbClr val="FF0000"/>
              </a:solidFill>
            </a:endParaRPr>
          </a:p>
        </p:txBody>
      </p:sp>
    </p:spTree>
    <p:extLst>
      <p:ext uri="{BB962C8B-B14F-4D97-AF65-F5344CB8AC3E}">
        <p14:creationId xmlns:p14="http://schemas.microsoft.com/office/powerpoint/2010/main" val="13842721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26BA-C9CD-458B-9280-779238D39412}"/>
              </a:ext>
            </a:extLst>
          </p:cNvPr>
          <p:cNvSpPr>
            <a:spLocks noGrp="1"/>
          </p:cNvSpPr>
          <p:nvPr>
            <p:ph type="title"/>
          </p:nvPr>
        </p:nvSpPr>
        <p:spPr>
          <a:xfrm>
            <a:off x="609600" y="274638"/>
            <a:ext cx="10972800" cy="1143000"/>
          </a:xfrm>
        </p:spPr>
        <p:txBody>
          <a:bodyPr wrap="square" anchor="ctr">
            <a:normAutofit/>
          </a:bodyPr>
          <a:lstStyle/>
          <a:p>
            <a:r>
              <a:rPr lang="en-US" sz="4100"/>
              <a:t>HIỆP PHƯƠNG SAI KHÔNG ĐỒNG NHẤT</a:t>
            </a:r>
          </a:p>
        </p:txBody>
      </p:sp>
      <p:sp>
        <p:nvSpPr>
          <p:cNvPr id="10" name="Content Placeholder 2">
            <a:extLst>
              <a:ext uri="{FF2B5EF4-FFF2-40B4-BE49-F238E27FC236}">
                <a16:creationId xmlns:a16="http://schemas.microsoft.com/office/drawing/2014/main" id="{2B972071-959B-4D43-B203-755F6D8606BA}"/>
              </a:ext>
            </a:extLst>
          </p:cNvPr>
          <p:cNvSpPr>
            <a:spLocks noGrp="1"/>
          </p:cNvSpPr>
          <p:nvPr>
            <p:ph sz="half" idx="1"/>
          </p:nvPr>
        </p:nvSpPr>
        <p:spPr>
          <a:xfrm>
            <a:off x="609600" y="1600201"/>
            <a:ext cx="5029200" cy="4525963"/>
          </a:xfrm>
        </p:spPr>
        <p:txBody>
          <a:bodyPr/>
          <a:lstStyle/>
          <a:p>
            <a:pPr algn="just"/>
            <a:r>
              <a:rPr lang="en-US" dirty="0">
                <a:latin typeface="Arial" panose="020B0604020202020204" pitchFamily="34" charset="0"/>
              </a:rPr>
              <a:t>C</a:t>
            </a:r>
            <a:r>
              <a:rPr lang="vi-VN" b="0" i="0" dirty="0">
                <a:effectLst/>
                <a:latin typeface="Arial" panose="020B0604020202020204" pitchFamily="34" charset="0"/>
              </a:rPr>
              <a:t>ác phần dư được phân bố rải rác với độ phân tán ngày càng ngẫu nhiên và bất</a:t>
            </a:r>
            <a:r>
              <a:rPr lang="en-US" b="0" i="0" dirty="0">
                <a:effectLst/>
                <a:latin typeface="Arial" panose="020B0604020202020204" pitchFamily="34" charset="0"/>
              </a:rPr>
              <a:t> </a:t>
            </a:r>
            <a:r>
              <a:rPr lang="vi-VN" b="0" i="0" dirty="0">
                <a:effectLst/>
                <a:latin typeface="Arial" panose="020B0604020202020204" pitchFamily="34" charset="0"/>
              </a:rPr>
              <a:t>quy tắc đối với những giá trị lớn.</a:t>
            </a:r>
            <a:endParaRPr lang="en-US" b="0" i="0" dirty="0">
              <a:effectLst/>
              <a:latin typeface="Arial" panose="020B0604020202020204" pitchFamily="34" charset="0"/>
            </a:endParaRPr>
          </a:p>
          <a:p>
            <a:pPr algn="just">
              <a:buFont typeface="Symbol" panose="05050102010706020507" pitchFamily="18" charset="2"/>
              <a:buChar char="Þ"/>
            </a:pPr>
            <a:r>
              <a:rPr lang="vi-VN" b="0" i="0" dirty="0">
                <a:solidFill>
                  <a:srgbClr val="FF0000"/>
                </a:solidFill>
                <a:effectLst/>
                <a:latin typeface="Arial" panose="020B0604020202020204" pitchFamily="34" charset="0"/>
              </a:rPr>
              <a:t>Do đó có thể tạm cho rằng mô hình đã gặp</a:t>
            </a:r>
            <a:r>
              <a:rPr lang="en-US" b="0" i="0" dirty="0">
                <a:solidFill>
                  <a:srgbClr val="FF0000"/>
                </a:solidFill>
                <a:effectLst/>
                <a:latin typeface="Arial" panose="020B0604020202020204" pitchFamily="34" charset="0"/>
              </a:rPr>
              <a:t> </a:t>
            </a:r>
            <a:r>
              <a:rPr lang="vi-VN" b="0" i="0" dirty="0">
                <a:solidFill>
                  <a:srgbClr val="FF0000"/>
                </a:solidFill>
                <a:effectLst/>
                <a:latin typeface="Arial" panose="020B0604020202020204" pitchFamily="34" charset="0"/>
              </a:rPr>
              <a:t>phải tình trạng HPSKDN.</a:t>
            </a:r>
            <a:endParaRPr lang="en-US" b="0" i="0" dirty="0">
              <a:solidFill>
                <a:srgbClr val="FF0000"/>
              </a:solidFill>
              <a:effectLst/>
              <a:latin typeface="Arial" panose="020B0604020202020204" pitchFamily="34" charset="0"/>
            </a:endParaRPr>
          </a:p>
          <a:p>
            <a:pPr marL="0" indent="0" algn="just">
              <a:buNone/>
            </a:pPr>
            <a:endParaRPr lang="en-US" dirty="0">
              <a:solidFill>
                <a:srgbClr val="FF0000"/>
              </a:solidFill>
            </a:endParaRPr>
          </a:p>
        </p:txBody>
      </p:sp>
      <p:pic>
        <p:nvPicPr>
          <p:cNvPr id="5" name="Content Placeholder 4" descr="Chart, scatter chart&#10;&#10;Description automatically generated">
            <a:extLst>
              <a:ext uri="{FF2B5EF4-FFF2-40B4-BE49-F238E27FC236}">
                <a16:creationId xmlns:a16="http://schemas.microsoft.com/office/drawing/2014/main" id="{3850E8F3-24E6-4EDC-910D-6402E61F108D}"/>
              </a:ext>
            </a:extLst>
          </p:cNvPr>
          <p:cNvPicPr>
            <a:picLocks noGrp="1" noChangeAspect="1"/>
          </p:cNvPicPr>
          <p:nvPr>
            <p:ph sz="half" idx="2"/>
          </p:nvPr>
        </p:nvPicPr>
        <p:blipFill>
          <a:blip r:embed="rId2"/>
          <a:stretch>
            <a:fillRect/>
          </a:stretch>
        </p:blipFill>
        <p:spPr>
          <a:xfrm>
            <a:off x="5554309" y="1600201"/>
            <a:ext cx="6565588" cy="3364864"/>
          </a:xfrm>
          <a:noFill/>
        </p:spPr>
      </p:pic>
    </p:spTree>
    <p:extLst>
      <p:ext uri="{BB962C8B-B14F-4D97-AF65-F5344CB8AC3E}">
        <p14:creationId xmlns:p14="http://schemas.microsoft.com/office/powerpoint/2010/main" val="307852250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C515-D380-4D2E-BA98-D98A4D702F51}"/>
              </a:ext>
            </a:extLst>
          </p:cNvPr>
          <p:cNvSpPr>
            <a:spLocks noGrp="1"/>
          </p:cNvSpPr>
          <p:nvPr>
            <p:ph type="title"/>
          </p:nvPr>
        </p:nvSpPr>
        <p:spPr/>
        <p:txBody>
          <a:bodyPr/>
          <a:lstStyle/>
          <a:p>
            <a:r>
              <a:rPr lang="en-US" sz="4300"/>
              <a:t>HIỆP PHƯƠNG SAI KHÔNG ĐỒNG NHẤT</a:t>
            </a:r>
          </a:p>
        </p:txBody>
      </p:sp>
      <p:sp>
        <p:nvSpPr>
          <p:cNvPr id="6" name="Content Placeholder 5">
            <a:extLst>
              <a:ext uri="{FF2B5EF4-FFF2-40B4-BE49-F238E27FC236}">
                <a16:creationId xmlns:a16="http://schemas.microsoft.com/office/drawing/2014/main" id="{5EBE8FB7-F6D3-476A-B947-20C6040E4269}"/>
              </a:ext>
            </a:extLst>
          </p:cNvPr>
          <p:cNvSpPr>
            <a:spLocks noGrp="1"/>
          </p:cNvSpPr>
          <p:nvPr>
            <p:ph idx="1"/>
          </p:nvPr>
        </p:nvSpPr>
        <p:spPr>
          <a:xfrm>
            <a:off x="609600" y="3560743"/>
            <a:ext cx="10972800" cy="2565421"/>
          </a:xfrm>
        </p:spPr>
        <p:txBody>
          <a:bodyPr/>
          <a:lstStyle/>
          <a:p>
            <a:r>
              <a:rPr lang="en-US" dirty="0" err="1">
                <a:latin typeface="Arial" panose="020B0604020202020204" pitchFamily="34" charset="0"/>
              </a:rPr>
              <a:t>T</a:t>
            </a:r>
            <a:r>
              <a:rPr lang="en-US" b="0" i="0" dirty="0" err="1">
                <a:effectLst/>
                <a:latin typeface="Arial" panose="020B0604020202020204" pitchFamily="34" charset="0"/>
              </a:rPr>
              <a:t>ừ</a:t>
            </a:r>
            <a:r>
              <a:rPr lang="en-US" b="0" i="0" dirty="0">
                <a:effectLst/>
                <a:latin typeface="Arial" panose="020B0604020202020204" pitchFamily="34" charset="0"/>
              </a:rPr>
              <a:t> Breusch-Pagan test, ta </a:t>
            </a:r>
            <a:r>
              <a:rPr lang="en-US" b="0" i="0" dirty="0" err="1">
                <a:effectLst/>
                <a:latin typeface="Arial" panose="020B0604020202020204" pitchFamily="34" charset="0"/>
              </a:rPr>
              <a:t>nhận</a:t>
            </a:r>
            <a:r>
              <a:rPr lang="en-US" b="0" i="0" dirty="0">
                <a:effectLst/>
                <a:latin typeface="Arial" panose="020B0604020202020204" pitchFamily="34" charset="0"/>
              </a:rPr>
              <a:t> </a:t>
            </a:r>
            <a:r>
              <a:rPr lang="en-US" b="0" i="0" dirty="0" err="1">
                <a:effectLst/>
                <a:latin typeface="Arial" panose="020B0604020202020204" pitchFamily="34" charset="0"/>
              </a:rPr>
              <a:t>thấy</a:t>
            </a:r>
            <a:r>
              <a:rPr lang="en-US" b="0" i="0" dirty="0">
                <a:effectLst/>
                <a:latin typeface="Arial" panose="020B0604020202020204" pitchFamily="34" charset="0"/>
              </a:rPr>
              <a:t> p-value &lt; 0.05.</a:t>
            </a:r>
          </a:p>
          <a:p>
            <a:pPr>
              <a:buFont typeface="Symbol" panose="05050102010706020507" pitchFamily="18" charset="2"/>
              <a:buChar char="Þ"/>
            </a:pPr>
            <a:r>
              <a:rPr lang="en-US" dirty="0">
                <a:solidFill>
                  <a:srgbClr val="FF0000"/>
                </a:solidFill>
                <a:latin typeface="Arial" panose="020B0604020202020204" pitchFamily="34" charset="0"/>
              </a:rPr>
              <a:t> </a:t>
            </a:r>
            <a:r>
              <a:rPr lang="en-US" dirty="0" err="1">
                <a:solidFill>
                  <a:srgbClr val="FF0000"/>
                </a:solidFill>
                <a:latin typeface="Arial" panose="020B0604020202020204" pitchFamily="34" charset="0"/>
              </a:rPr>
              <a:t>B</a:t>
            </a:r>
            <a:r>
              <a:rPr lang="en-US" b="0" i="0" dirty="0" err="1">
                <a:solidFill>
                  <a:srgbClr val="FF0000"/>
                </a:solidFill>
                <a:effectLst/>
                <a:latin typeface="Arial" panose="020B0604020202020204" pitchFamily="34" charset="0"/>
              </a:rPr>
              <a:t>ác</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bỏ</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giả</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thuyết</a:t>
            </a:r>
            <a:r>
              <a:rPr lang="en-US" b="0" i="0" dirty="0">
                <a:solidFill>
                  <a:srgbClr val="FF0000"/>
                </a:solidFill>
                <a:effectLst/>
                <a:latin typeface="Arial" panose="020B0604020202020204" pitchFamily="34" charset="0"/>
              </a:rPr>
              <a:t> H0, </a:t>
            </a:r>
            <a:r>
              <a:rPr lang="en-US" b="0" i="0" dirty="0" err="1">
                <a:solidFill>
                  <a:srgbClr val="FF0000"/>
                </a:solidFill>
                <a:effectLst/>
                <a:latin typeface="Arial" panose="020B0604020202020204" pitchFamily="34" charset="0"/>
              </a:rPr>
              <a:t>mô</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hình</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đã</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xây</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dựng</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tồn</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tại</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tình</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trạng</a:t>
            </a:r>
            <a:r>
              <a:rPr lang="en-US" b="0" i="0" dirty="0">
                <a:solidFill>
                  <a:srgbClr val="FF0000"/>
                </a:solidFill>
                <a:effectLst/>
                <a:latin typeface="Arial" panose="020B0604020202020204" pitchFamily="34" charset="0"/>
              </a:rPr>
              <a:t> HPSKDN.</a:t>
            </a:r>
          </a:p>
          <a:p>
            <a:pPr>
              <a:buFont typeface="Symbol" panose="05050102010706020507" pitchFamily="18" charset="2"/>
              <a:buChar char="Þ"/>
            </a:pPr>
            <a:r>
              <a:rPr lang="en-US" b="0" i="0" dirty="0">
                <a:effectLst/>
                <a:latin typeface="Arial" panose="020B0604020202020204" pitchFamily="34" charset="0"/>
              </a:rPr>
              <a:t> </a:t>
            </a:r>
            <a:r>
              <a:rPr lang="en-US" b="0" i="0" dirty="0" err="1">
                <a:effectLst/>
                <a:latin typeface="Arial" panose="020B0604020202020204" pitchFamily="34" charset="0"/>
              </a:rPr>
              <a:t>Để</a:t>
            </a:r>
            <a:r>
              <a:rPr lang="en-US" b="0" i="0" dirty="0">
                <a:effectLst/>
                <a:latin typeface="Arial" panose="020B0604020202020204" pitchFamily="34" charset="0"/>
              </a:rPr>
              <a:t> </a:t>
            </a:r>
            <a:r>
              <a:rPr lang="en-US" b="0" i="0" dirty="0" err="1">
                <a:effectLst/>
                <a:latin typeface="Arial" panose="020B0604020202020204" pitchFamily="34" charset="0"/>
              </a:rPr>
              <a:t>giải</a:t>
            </a:r>
            <a:r>
              <a:rPr lang="en-US" b="0" i="0" dirty="0">
                <a:effectLst/>
                <a:latin typeface="Arial" panose="020B0604020202020204" pitchFamily="34" charset="0"/>
              </a:rPr>
              <a:t> </a:t>
            </a:r>
            <a:r>
              <a:rPr lang="en-US" b="0" i="0" dirty="0" err="1">
                <a:effectLst/>
                <a:latin typeface="Arial" panose="020B0604020202020204" pitchFamily="34" charset="0"/>
              </a:rPr>
              <a:t>quyết</a:t>
            </a:r>
            <a:r>
              <a:rPr lang="en-US" b="0" i="0" dirty="0">
                <a:effectLst/>
                <a:latin typeface="Arial" panose="020B0604020202020204" pitchFamily="34" charset="0"/>
              </a:rPr>
              <a:t> </a:t>
            </a:r>
            <a:r>
              <a:rPr lang="en-US" b="0" i="0" dirty="0" err="1">
                <a:effectLst/>
                <a:latin typeface="Arial" panose="020B0604020202020204" pitchFamily="34" charset="0"/>
              </a:rPr>
              <a:t>tình</a:t>
            </a:r>
            <a:r>
              <a:rPr lang="en-US" b="0" i="0" dirty="0">
                <a:effectLst/>
                <a:latin typeface="Arial" panose="020B0604020202020204" pitchFamily="34" charset="0"/>
              </a:rPr>
              <a:t> </a:t>
            </a:r>
            <a:r>
              <a:rPr lang="en-US" b="0" i="0" dirty="0" err="1">
                <a:effectLst/>
                <a:latin typeface="Arial" panose="020B0604020202020204" pitchFamily="34" charset="0"/>
              </a:rPr>
              <a:t>trạng</a:t>
            </a:r>
            <a:r>
              <a:rPr lang="en-US" b="0" i="0" dirty="0">
                <a:effectLst/>
                <a:latin typeface="Arial" panose="020B0604020202020204" pitchFamily="34" charset="0"/>
              </a:rPr>
              <a:t> </a:t>
            </a:r>
            <a:r>
              <a:rPr lang="en-US" b="0" i="0" dirty="0" err="1">
                <a:effectLst/>
                <a:latin typeface="Arial" panose="020B0604020202020204" pitchFamily="34" charset="0"/>
              </a:rPr>
              <a:t>này</a:t>
            </a:r>
            <a:r>
              <a:rPr lang="en-US" b="0" i="0" dirty="0">
                <a:effectLst/>
                <a:latin typeface="Arial" panose="020B0604020202020204" pitchFamily="34" charset="0"/>
              </a:rPr>
              <a:t>, </a:t>
            </a:r>
            <a:r>
              <a:rPr lang="en-US" b="0" i="0" dirty="0" err="1">
                <a:effectLst/>
                <a:latin typeface="Arial" panose="020B0604020202020204" pitchFamily="34" charset="0"/>
              </a:rPr>
              <a:t>chúng</a:t>
            </a:r>
            <a:r>
              <a:rPr lang="en-US" b="0" i="0" dirty="0">
                <a:effectLst/>
                <a:latin typeface="Arial" panose="020B0604020202020204" pitchFamily="34" charset="0"/>
              </a:rPr>
              <a:t> </a:t>
            </a:r>
            <a:r>
              <a:rPr lang="en-US" b="0" i="0" dirty="0" err="1">
                <a:effectLst/>
                <a:latin typeface="Arial" panose="020B0604020202020204" pitchFamily="34" charset="0"/>
              </a:rPr>
              <a:t>tôi</a:t>
            </a:r>
            <a:r>
              <a:rPr lang="en-US" b="0" i="0" dirty="0">
                <a:effectLst/>
                <a:latin typeface="Arial" panose="020B0604020202020204" pitchFamily="34" charset="0"/>
              </a:rPr>
              <a:t> </a:t>
            </a:r>
            <a:r>
              <a:rPr lang="en-US" b="0" i="0" dirty="0" err="1">
                <a:effectLst/>
                <a:latin typeface="Arial" panose="020B0604020202020204" pitchFamily="34" charset="0"/>
              </a:rPr>
              <a:t>sẽ</a:t>
            </a:r>
            <a:r>
              <a:rPr lang="en-US" b="0" i="0" dirty="0">
                <a:effectLst/>
                <a:latin typeface="Arial" panose="020B0604020202020204" pitchFamily="34" charset="0"/>
              </a:rPr>
              <a:t> </a:t>
            </a:r>
            <a:r>
              <a:rPr lang="en-US" b="0" i="0" dirty="0" err="1">
                <a:effectLst/>
                <a:latin typeface="Arial" panose="020B0604020202020204" pitchFamily="34" charset="0"/>
              </a:rPr>
              <a:t>sử</a:t>
            </a:r>
            <a:r>
              <a:rPr lang="en-US" b="0" i="0" dirty="0">
                <a:effectLst/>
                <a:latin typeface="Arial" panose="020B0604020202020204" pitchFamily="34" charset="0"/>
              </a:rPr>
              <a:t> </a:t>
            </a:r>
            <a:r>
              <a:rPr lang="en-US" b="0" i="0" dirty="0" err="1">
                <a:effectLst/>
                <a:latin typeface="Arial" panose="020B0604020202020204" pitchFamily="34" charset="0"/>
              </a:rPr>
              <a:t>dụng</a:t>
            </a:r>
            <a:r>
              <a:rPr lang="en-US" b="0" i="0" dirty="0">
                <a:effectLst/>
                <a:latin typeface="Arial" panose="020B0604020202020204" pitchFamily="34" charset="0"/>
              </a:rPr>
              <a:t> </a:t>
            </a:r>
            <a:r>
              <a:rPr lang="en-US" b="0" i="0" dirty="0" err="1">
                <a:effectLst/>
                <a:latin typeface="Arial" panose="020B0604020202020204" pitchFamily="34" charset="0"/>
              </a:rPr>
              <a:t>mô</a:t>
            </a:r>
            <a:r>
              <a:rPr lang="en-US" b="0" i="0" dirty="0">
                <a:effectLst/>
                <a:latin typeface="Arial" panose="020B0604020202020204" pitchFamily="34" charset="0"/>
              </a:rPr>
              <a:t> </a:t>
            </a:r>
            <a:r>
              <a:rPr lang="en-US" b="0" i="0" dirty="0" err="1">
                <a:effectLst/>
                <a:latin typeface="Arial" panose="020B0604020202020204" pitchFamily="34" charset="0"/>
              </a:rPr>
              <a:t>hình</a:t>
            </a:r>
            <a:r>
              <a:rPr lang="en-US" b="0" i="0" dirty="0">
                <a:effectLst/>
                <a:latin typeface="Arial" panose="020B0604020202020204" pitchFamily="34" charset="0"/>
              </a:rPr>
              <a:t> </a:t>
            </a:r>
            <a:r>
              <a:rPr lang="en-US" b="1" i="0" dirty="0">
                <a:effectLst/>
                <a:latin typeface="Arial" panose="020B0604020202020204" pitchFamily="34" charset="0"/>
              </a:rPr>
              <a:t>Weighted Least Squares Regression</a:t>
            </a:r>
            <a:r>
              <a:rPr lang="en-US" b="0" i="0" dirty="0">
                <a:effectLst/>
                <a:latin typeface="Arial" panose="020B0604020202020204" pitchFamily="34" charset="0"/>
              </a:rPr>
              <a:t>.</a:t>
            </a:r>
            <a:br>
              <a:rPr lang="en-US" dirty="0">
                <a:solidFill>
                  <a:srgbClr val="FF0000"/>
                </a:solidFill>
              </a:rPr>
            </a:br>
            <a:br>
              <a:rPr lang="en-US" dirty="0"/>
            </a:br>
            <a:endParaRPr lang="en-US" dirty="0"/>
          </a:p>
        </p:txBody>
      </p:sp>
      <p:pic>
        <p:nvPicPr>
          <p:cNvPr id="4" name="Picture 3">
            <a:extLst>
              <a:ext uri="{FF2B5EF4-FFF2-40B4-BE49-F238E27FC236}">
                <a16:creationId xmlns:a16="http://schemas.microsoft.com/office/drawing/2014/main" id="{05BEFB00-90FD-4D40-8BF3-50B325F8A113}"/>
              </a:ext>
            </a:extLst>
          </p:cNvPr>
          <p:cNvPicPr>
            <a:picLocks noChangeAspect="1"/>
          </p:cNvPicPr>
          <p:nvPr/>
        </p:nvPicPr>
        <p:blipFill>
          <a:blip r:embed="rId2"/>
          <a:stretch>
            <a:fillRect/>
          </a:stretch>
        </p:blipFill>
        <p:spPr>
          <a:xfrm>
            <a:off x="2362205" y="1680445"/>
            <a:ext cx="7467590" cy="1633532"/>
          </a:xfrm>
          <a:prstGeom prst="rect">
            <a:avLst/>
          </a:prstGeom>
        </p:spPr>
      </p:pic>
    </p:spTree>
    <p:extLst>
      <p:ext uri="{BB962C8B-B14F-4D97-AF65-F5344CB8AC3E}">
        <p14:creationId xmlns:p14="http://schemas.microsoft.com/office/powerpoint/2010/main" val="393361547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326C-8A9F-40D7-ABCB-729A7EA7D00A}"/>
              </a:ext>
            </a:extLst>
          </p:cNvPr>
          <p:cNvSpPr>
            <a:spLocks noGrp="1"/>
          </p:cNvSpPr>
          <p:nvPr>
            <p:ph type="title"/>
          </p:nvPr>
        </p:nvSpPr>
        <p:spPr/>
        <p:txBody>
          <a:bodyPr/>
          <a:lstStyle/>
          <a:p>
            <a:r>
              <a:rPr lang="en-US"/>
              <a:t>MÔ HÌNH Weighted least squares regression</a:t>
            </a:r>
          </a:p>
        </p:txBody>
      </p:sp>
    </p:spTree>
    <p:extLst>
      <p:ext uri="{BB962C8B-B14F-4D97-AF65-F5344CB8AC3E}">
        <p14:creationId xmlns:p14="http://schemas.microsoft.com/office/powerpoint/2010/main" val="8887813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EE477-8667-4104-9307-BF4D51511650}"/>
              </a:ext>
            </a:extLst>
          </p:cNvPr>
          <p:cNvSpPr>
            <a:spLocks noGrp="1"/>
          </p:cNvSpPr>
          <p:nvPr>
            <p:ph type="title"/>
          </p:nvPr>
        </p:nvSpPr>
        <p:spPr/>
        <p:txBody>
          <a:bodyPr/>
          <a:lstStyle/>
          <a:p>
            <a:r>
              <a:rPr lang="en-US" sz="4000"/>
              <a:t>WEIGHTED LEAST SQUARES REGRESSION</a:t>
            </a:r>
          </a:p>
        </p:txBody>
      </p:sp>
      <p:sp>
        <p:nvSpPr>
          <p:cNvPr id="3" name="Content Placeholder 2">
            <a:extLst>
              <a:ext uri="{FF2B5EF4-FFF2-40B4-BE49-F238E27FC236}">
                <a16:creationId xmlns:a16="http://schemas.microsoft.com/office/drawing/2014/main" id="{60266484-4DF5-4EC3-9DE2-AC9E647297CD}"/>
              </a:ext>
            </a:extLst>
          </p:cNvPr>
          <p:cNvSpPr>
            <a:spLocks noGrp="1"/>
          </p:cNvSpPr>
          <p:nvPr>
            <p:ph idx="1"/>
          </p:nvPr>
        </p:nvSpPr>
        <p:spPr/>
        <p:txBody>
          <a:bodyPr/>
          <a:lstStyle/>
          <a:p>
            <a:pPr algn="just"/>
            <a:r>
              <a:rPr lang="en-US" dirty="0" err="1">
                <a:latin typeface="Arial" panose="020B0604020202020204" pitchFamily="34" charset="0"/>
              </a:rPr>
              <a:t>Mô</a:t>
            </a:r>
            <a:r>
              <a:rPr lang="en-US" dirty="0">
                <a:latin typeface="Arial" panose="020B0604020202020204" pitchFamily="34" charset="0"/>
              </a:rPr>
              <a:t> </a:t>
            </a:r>
            <a:r>
              <a:rPr lang="en-US" dirty="0" err="1">
                <a:latin typeface="Arial" panose="020B0604020202020204" pitchFamily="34" charset="0"/>
              </a:rPr>
              <a:t>hình</a:t>
            </a:r>
            <a:r>
              <a:rPr lang="en-US" dirty="0">
                <a:latin typeface="Arial" panose="020B0604020202020204" pitchFamily="34" charset="0"/>
              </a:rPr>
              <a:t> </a:t>
            </a:r>
            <a:r>
              <a:rPr lang="en-US" sz="2800" b="1" dirty="0"/>
              <a:t>Weighted Least Squares Regression </a:t>
            </a:r>
            <a:r>
              <a:rPr lang="en-US" sz="2800" dirty="0" err="1"/>
              <a:t>giúp</a:t>
            </a:r>
            <a:r>
              <a:rPr lang="en-US" sz="2800" dirty="0"/>
              <a:t> c</a:t>
            </a:r>
            <a:r>
              <a:rPr lang="vi-VN" b="0" i="0" dirty="0">
                <a:effectLst/>
                <a:latin typeface="Arial" panose="020B0604020202020204" pitchFamily="34" charset="0"/>
              </a:rPr>
              <a:t>ải thiện tình trạng HPSKDN nhờ vào việc đánh trọng</a:t>
            </a:r>
            <a:r>
              <a:rPr lang="en-US" b="0" i="0" dirty="0">
                <a:effectLst/>
                <a:latin typeface="Arial" panose="020B0604020202020204" pitchFamily="34" charset="0"/>
              </a:rPr>
              <a:t> </a:t>
            </a:r>
            <a:r>
              <a:rPr lang="vi-VN" b="0" i="0" dirty="0">
                <a:effectLst/>
                <a:latin typeface="Arial" panose="020B0604020202020204" pitchFamily="34" charset="0"/>
              </a:rPr>
              <a:t>số nhiều hơn vào những điểm quan sát có phương sai của phần dư thấp</a:t>
            </a:r>
            <a:r>
              <a:rPr lang="en-US" b="0" i="0" dirty="0">
                <a:effectLst/>
                <a:latin typeface="Arial" panose="020B0604020202020204" pitchFamily="34" charset="0"/>
              </a:rPr>
              <a:t>.</a:t>
            </a:r>
          </a:p>
          <a:p>
            <a:pPr algn="just"/>
            <a:endParaRPr lang="en-US" dirty="0"/>
          </a:p>
        </p:txBody>
      </p:sp>
    </p:spTree>
    <p:extLst>
      <p:ext uri="{BB962C8B-B14F-4D97-AF65-F5344CB8AC3E}">
        <p14:creationId xmlns:p14="http://schemas.microsoft.com/office/powerpoint/2010/main" val="375421367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6D6CDE-4F7F-4B97-A3A5-A8FE8FEB6877}"/>
              </a:ext>
            </a:extLst>
          </p:cNvPr>
          <p:cNvSpPr>
            <a:spLocks noGrp="1"/>
          </p:cNvSpPr>
          <p:nvPr>
            <p:ph type="title"/>
          </p:nvPr>
        </p:nvSpPr>
        <p:spPr>
          <a:xfrm>
            <a:off x="609600" y="274638"/>
            <a:ext cx="10972800" cy="1143000"/>
          </a:xfrm>
        </p:spPr>
        <p:txBody>
          <a:bodyPr/>
          <a:lstStyle/>
          <a:p>
            <a:r>
              <a:rPr lang="en-US" sz="4000"/>
              <a:t>WEIGHTED LEAST SQUARES REGRESSION</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377E1C5-E7ED-484F-A214-038051794D72}"/>
                  </a:ext>
                </a:extLst>
              </p:cNvPr>
              <p:cNvSpPr txBox="1">
                <a:spLocks/>
              </p:cNvSpPr>
              <p:nvPr/>
            </p:nvSpPr>
            <p:spPr bwMode="auto">
              <a:xfrm>
                <a:off x="609600" y="1600201"/>
                <a:ext cx="5384800" cy="48005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342900" indent="-342900" algn="l" rtl="0" eaLnBrk="0" fontAlgn="base" hangingPunct="0">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0" fontAlgn="base" hangingPunct="0">
                  <a:spcBef>
                    <a:spcPct val="20000"/>
                  </a:spcBef>
                  <a:spcAft>
                    <a:spcPct val="0"/>
                  </a:spcAft>
                  <a:buChar char="•"/>
                  <a:defRPr sz="2800">
                    <a:solidFill>
                      <a:srgbClr val="0066FF"/>
                    </a:solidFill>
                    <a:latin typeface="+mn-lt"/>
                  </a:defRPr>
                </a:lvl3pPr>
                <a:lvl4pPr marL="1600200" indent="-228600" algn="l" rtl="0" eaLnBrk="0" fontAlgn="base" hangingPunct="0">
                  <a:spcBef>
                    <a:spcPct val="20000"/>
                  </a:spcBef>
                  <a:spcAft>
                    <a:spcPct val="0"/>
                  </a:spcAft>
                  <a:buChar char="–"/>
                  <a:defRPr sz="2800">
                    <a:solidFill>
                      <a:srgbClr val="0066FF"/>
                    </a:solidFill>
                    <a:latin typeface="+mn-lt"/>
                  </a:defRPr>
                </a:lvl4pPr>
                <a:lvl5pPr marL="2057400" indent="-228600" algn="l" rtl="0" eaLnBrk="0" fontAlgn="base" hangingPunct="0">
                  <a:spcBef>
                    <a:spcPct val="20000"/>
                  </a:spcBef>
                  <a:spcAft>
                    <a:spcPct val="0"/>
                  </a:spcAft>
                  <a:buChar char="»"/>
                  <a:defRPr sz="2800">
                    <a:solidFill>
                      <a:srgbClr val="0066FF"/>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en-US" kern="0" dirty="0" err="1"/>
                  <a:t>Ngoài</a:t>
                </a:r>
                <a:r>
                  <a:rPr lang="en-US" kern="0" dirty="0"/>
                  <a:t> </a:t>
                </a:r>
                <a:r>
                  <a:rPr lang="en-US" kern="0" dirty="0" err="1"/>
                  <a:t>các</a:t>
                </a:r>
                <a:r>
                  <a:rPr lang="en-US" kern="0" dirty="0"/>
                  <a:t> </a:t>
                </a:r>
                <a:r>
                  <a:rPr lang="en-US" kern="0" dirty="0" err="1"/>
                  <a:t>biến</a:t>
                </a:r>
                <a:r>
                  <a:rPr lang="en-US" kern="0" dirty="0"/>
                  <a:t> </a:t>
                </a:r>
                <a:r>
                  <a:rPr lang="en-US" kern="0" dirty="0" err="1"/>
                  <a:t>chúng</a:t>
                </a:r>
                <a:r>
                  <a:rPr lang="en-US" kern="0" dirty="0"/>
                  <a:t> ta </a:t>
                </a:r>
                <a:r>
                  <a:rPr lang="en-US" kern="0" dirty="0" err="1"/>
                  <a:t>còn</a:t>
                </a:r>
                <a:r>
                  <a:rPr lang="en-US" kern="0" dirty="0"/>
                  <a:t> </a:t>
                </a:r>
                <a:r>
                  <a:rPr lang="en-US" kern="0" dirty="0" err="1"/>
                  <a:t>có</a:t>
                </a:r>
                <a:r>
                  <a:rPr lang="en-US" kern="0" dirty="0"/>
                  <a:t> </a:t>
                </a:r>
                <a:r>
                  <a:rPr lang="en-US" kern="0" dirty="0" err="1"/>
                  <a:t>các</a:t>
                </a:r>
                <a:r>
                  <a:rPr lang="en-US" kern="0" dirty="0"/>
                  <a:t> </a:t>
                </a:r>
                <a:r>
                  <a:rPr lang="en-US" kern="0" dirty="0" err="1"/>
                  <a:t>tương</a:t>
                </a:r>
                <a:r>
                  <a:rPr lang="en-US" kern="0" dirty="0"/>
                  <a:t> </a:t>
                </a:r>
                <a:r>
                  <a:rPr lang="en-US" kern="0" dirty="0" err="1"/>
                  <a:t>tác</a:t>
                </a:r>
                <a:r>
                  <a:rPr lang="en-US" kern="0" dirty="0"/>
                  <a:t> </a:t>
                </a:r>
                <a:r>
                  <a:rPr lang="en-US" kern="0" dirty="0" err="1"/>
                  <a:t>có</a:t>
                </a:r>
                <a:r>
                  <a:rPr lang="en-US" kern="0" dirty="0"/>
                  <a:t> </a:t>
                </a:r>
                <a:r>
                  <a:rPr lang="en-US" kern="0" dirty="0" err="1"/>
                  <a:t>ảnh</a:t>
                </a:r>
                <a:r>
                  <a:rPr lang="en-US" kern="0" dirty="0"/>
                  <a:t> </a:t>
                </a:r>
                <a:r>
                  <a:rPr lang="en-US" kern="0" dirty="0" err="1"/>
                  <a:t>hưởng</a:t>
                </a:r>
                <a:r>
                  <a:rPr lang="en-US" kern="0" dirty="0"/>
                  <a:t> </a:t>
                </a:r>
                <a:r>
                  <a:rPr lang="en-US" kern="0" dirty="0" err="1"/>
                  <a:t>tới</a:t>
                </a:r>
                <a:r>
                  <a:rPr lang="en-US" kern="0" dirty="0"/>
                  <a:t> </a:t>
                </a:r>
                <a:r>
                  <a:rPr lang="en-US" kern="0" dirty="0" err="1"/>
                  <a:t>kết</a:t>
                </a:r>
                <a:r>
                  <a:rPr lang="en-US" kern="0" dirty="0"/>
                  <a:t> </a:t>
                </a:r>
                <a:r>
                  <a:rPr lang="en-US" kern="0" dirty="0" err="1"/>
                  <a:t>quả</a:t>
                </a:r>
                <a:r>
                  <a:rPr lang="en-US" kern="0" dirty="0"/>
                  <a:t> </a:t>
                </a:r>
                <a:r>
                  <a:rPr lang="en-US" kern="0" dirty="0" err="1"/>
                  <a:t>đầu</a:t>
                </a:r>
                <a:r>
                  <a:rPr lang="en-US" kern="0" dirty="0"/>
                  <a:t> ra:</a:t>
                </a:r>
              </a:p>
              <a:p>
                <a:pPr lvl="1"/>
                <a:r>
                  <a:rPr lang="en-US" b="0" i="0" dirty="0">
                    <a:solidFill>
                      <a:srgbClr val="FF0000"/>
                    </a:solidFill>
                    <a:effectLst/>
                    <a:latin typeface="+mj-lt"/>
                  </a:rPr>
                  <a:t> age</a:t>
                </a:r>
              </a:p>
              <a:p>
                <a:pPr lvl="1"/>
                <a:r>
                  <a:rPr lang="en-US" kern="0" dirty="0"/>
                  <a:t>Cement</a:t>
                </a:r>
              </a:p>
              <a:p>
                <a:pPr lvl="1"/>
                <a:r>
                  <a:rPr lang="en-US" kern="0" dirty="0">
                    <a:solidFill>
                      <a:srgbClr val="FF0000"/>
                    </a:solidFill>
                  </a:rPr>
                  <a:t>Blast</a:t>
                </a:r>
              </a:p>
              <a:p>
                <a:pPr lvl="1"/>
                <a:r>
                  <a:rPr lang="en-US" kern="0" dirty="0" err="1"/>
                  <a:t>age:Cement</a:t>
                </a:r>
                <a:endParaRPr lang="en-US" kern="0" dirty="0"/>
              </a:p>
              <a:p>
                <a:pPr lvl="1"/>
                <a:r>
                  <a:rPr lang="en-US" kern="0" dirty="0" err="1">
                    <a:solidFill>
                      <a:srgbClr val="FF0000"/>
                    </a:solidFill>
                  </a:rPr>
                  <a:t>age:Water</a:t>
                </a:r>
                <a:endParaRPr lang="en-US" kern="0" dirty="0">
                  <a:solidFill>
                    <a:srgbClr val="FF0000"/>
                  </a:solidFill>
                </a:endParaRPr>
              </a:p>
              <a:p>
                <a:pPr lvl="1"/>
                <a:r>
                  <a:rPr lang="en-US" kern="0" dirty="0" err="1"/>
                  <a:t>age:FineAgg</a:t>
                </a:r>
                <a:endParaRPr lang="en-US" kern="0" dirty="0"/>
              </a:p>
              <a:p>
                <a:pPr lvl="1"/>
                <a:r>
                  <a:rPr lang="en-US" kern="0" dirty="0" err="1">
                    <a:solidFill>
                      <a:srgbClr val="FF0000"/>
                    </a:solidFill>
                  </a:rPr>
                  <a:t>Water:FineAgg</a:t>
                </a:r>
                <a:endParaRPr lang="en-US" kern="0" dirty="0">
                  <a:solidFill>
                    <a:srgbClr val="FF0000"/>
                  </a:solidFill>
                </a:endParaRPr>
              </a:p>
              <a:p>
                <a:pPr lvl="1"/>
                <a:r>
                  <a:rPr lang="en-US" kern="0" dirty="0" err="1"/>
                  <a:t>FineAgg:Blast</a:t>
                </a:r>
                <a:endParaRPr lang="en-US" kern="0" dirty="0"/>
              </a:p>
              <a:p>
                <a:pPr lvl="1"/>
                <a:r>
                  <a:rPr lang="en-US" kern="0" dirty="0" err="1">
                    <a:solidFill>
                      <a:srgbClr val="FF0000"/>
                    </a:solidFill>
                  </a:rPr>
                  <a:t>age:Cement:FineAgg</a:t>
                </a:r>
                <a:endParaRPr lang="en-US" kern="0" dirty="0">
                  <a:solidFill>
                    <a:srgbClr val="FF0000"/>
                  </a:solidFill>
                </a:endParaRPr>
              </a:p>
              <a:p>
                <a:pPr lvl="1"/>
                <a:r>
                  <a:rPr lang="en-US" kern="0" dirty="0"/>
                  <a:t>Với </a:t>
                </a:r>
                <a14:m>
                  <m:oMath xmlns:m="http://schemas.openxmlformats.org/officeDocument/2006/math">
                    <m:r>
                      <a:rPr lang="en-US" kern="0">
                        <a:latin typeface="Cambria Math" panose="02040503050406030204" pitchFamily="18" charset="0"/>
                      </a:rPr>
                      <m:t>𝑃</m:t>
                    </m:r>
                    <m:r>
                      <a:rPr lang="en-US" kern="0">
                        <a:latin typeface="Cambria Math" panose="02040503050406030204" pitchFamily="18" charset="0"/>
                      </a:rPr>
                      <m:t>≤0.05</m:t>
                    </m:r>
                  </m:oMath>
                </a14:m>
                <a:endParaRPr lang="en-US" kern="0" dirty="0"/>
              </a:p>
            </p:txBody>
          </p:sp>
        </mc:Choice>
        <mc:Fallback xmlns="">
          <p:sp>
            <p:nvSpPr>
              <p:cNvPr id="9" name="Content Placeholder 2">
                <a:extLst>
                  <a:ext uri="{FF2B5EF4-FFF2-40B4-BE49-F238E27FC236}">
                    <a16:creationId xmlns:a16="http://schemas.microsoft.com/office/drawing/2014/main" id="{5377E1C5-E7ED-484F-A214-038051794D72}"/>
                  </a:ext>
                </a:extLst>
              </p:cNvPr>
              <p:cNvSpPr txBox="1">
                <a:spLocks noRot="1" noChangeAspect="1" noMove="1" noResize="1" noEditPoints="1" noAdjustHandles="1" noChangeArrowheads="1" noChangeShapeType="1" noTextEdit="1"/>
              </p:cNvSpPr>
              <p:nvPr/>
            </p:nvSpPr>
            <p:spPr bwMode="auto">
              <a:xfrm>
                <a:off x="609600" y="1600201"/>
                <a:ext cx="5384800" cy="4800599"/>
              </a:xfrm>
              <a:prstGeom prst="rect">
                <a:avLst/>
              </a:prstGeom>
              <a:blipFill>
                <a:blip r:embed="rId2"/>
                <a:stretch>
                  <a:fillRect l="-1472" t="-2414" r="-13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B653B94C-1101-4C28-8555-FAC51B56FDF0}"/>
              </a:ext>
            </a:extLst>
          </p:cNvPr>
          <p:cNvPicPr>
            <a:picLocks noGrp="1" noChangeAspect="1"/>
          </p:cNvPicPr>
          <p:nvPr>
            <p:ph sz="half" idx="2"/>
          </p:nvPr>
        </p:nvPicPr>
        <p:blipFill>
          <a:blip r:embed="rId3"/>
          <a:stretch>
            <a:fillRect/>
          </a:stretch>
        </p:blipFill>
        <p:spPr>
          <a:xfrm>
            <a:off x="6197600" y="1985642"/>
            <a:ext cx="5384800" cy="3755078"/>
          </a:xfrm>
        </p:spPr>
      </p:pic>
    </p:spTree>
    <p:extLst>
      <p:ext uri="{BB962C8B-B14F-4D97-AF65-F5344CB8AC3E}">
        <p14:creationId xmlns:p14="http://schemas.microsoft.com/office/powerpoint/2010/main" val="75775065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61D-2442-45D3-89D1-3215247F75B7}"/>
              </a:ext>
            </a:extLst>
          </p:cNvPr>
          <p:cNvSpPr>
            <a:spLocks noGrp="1"/>
          </p:cNvSpPr>
          <p:nvPr>
            <p:ph type="title"/>
          </p:nvPr>
        </p:nvSpPr>
        <p:spPr/>
        <p:txBody>
          <a:bodyPr/>
          <a:lstStyle/>
          <a:p>
            <a:r>
              <a:rPr lang="en-US" sz="4000"/>
              <a:t>WEIGHTED LEAST SQUARES REGRESSION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242DD2E-82A5-46A2-97AA-5EF8BFF6C43F}"/>
                  </a:ext>
                </a:extLst>
              </p:cNvPr>
              <p:cNvSpPr>
                <a:spLocks noGrp="1"/>
              </p:cNvSpPr>
              <p:nvPr>
                <p:ph idx="1"/>
              </p:nvPr>
            </p:nvSpPr>
            <p:spPr>
              <a:xfrm>
                <a:off x="609600" y="1600201"/>
                <a:ext cx="10972800" cy="4525963"/>
              </a:xfrm>
            </p:spPr>
            <p:txBody>
              <a:bodyPr/>
              <a:lstStyle/>
              <a:p>
                <a:r>
                  <a:rPr lang="en-US" dirty="0"/>
                  <a:t> </a:t>
                </a:r>
                <a:r>
                  <a:rPr lang="en-US" dirty="0" err="1"/>
                  <a:t>Phương</a:t>
                </a:r>
                <a:r>
                  <a:rPr lang="en-US" dirty="0"/>
                  <a:t> </a:t>
                </a:r>
                <a:r>
                  <a:rPr lang="en-US" dirty="0" err="1"/>
                  <a:t>trình</a:t>
                </a:r>
                <a:r>
                  <a:rPr lang="en-US" dirty="0"/>
                  <a:t> </a:t>
                </a:r>
                <a:r>
                  <a:rPr lang="en-US" dirty="0" err="1"/>
                  <a:t>hồi</a:t>
                </a:r>
                <a:r>
                  <a:rPr lang="en-US" dirty="0"/>
                  <a:t> </a:t>
                </a:r>
                <a:r>
                  <a:rPr lang="en-US" dirty="0" err="1"/>
                  <a:t>quy</a:t>
                </a:r>
                <a:r>
                  <a:rPr lang="en-US" dirty="0"/>
                  <a:t> </a:t>
                </a:r>
                <a:r>
                  <a:rPr lang="en-US" dirty="0" err="1"/>
                  <a:t>của</a:t>
                </a:r>
                <a:r>
                  <a:rPr lang="en-US" dirty="0"/>
                  <a:t> </a:t>
                </a:r>
                <a:r>
                  <a:rPr lang="en-US" dirty="0" err="1"/>
                  <a:t>mô</a:t>
                </a:r>
                <a:r>
                  <a:rPr lang="en-US" dirty="0"/>
                  <a:t> </a:t>
                </a:r>
                <a:r>
                  <a:rPr lang="en-US" dirty="0" err="1"/>
                  <a:t>hình</a:t>
                </a:r>
                <a:r>
                  <a:rPr lang="en-US" dirty="0"/>
                  <a:t>:</a:t>
                </a:r>
              </a:p>
              <a:p>
                <a14:m>
                  <m:oMath xmlns:m="http://schemas.openxmlformats.org/officeDocument/2006/math">
                    <m:r>
                      <a:rPr lang="en-US" i="1" smtClean="0">
                        <a:solidFill>
                          <a:srgbClr val="FF0000"/>
                        </a:solidFill>
                        <a:latin typeface="Cambria Math" panose="02040503050406030204" pitchFamily="18" charset="0"/>
                      </a:rPr>
                      <m:t>𝑠𝑡𝑟𝑒𝑛𝑔𝑡h</m:t>
                    </m:r>
                    <m:r>
                      <a:rPr lang="en-US" i="1" smtClean="0">
                        <a:solidFill>
                          <a:srgbClr val="FF0000"/>
                        </a:solidFill>
                        <a:latin typeface="Cambria Math" panose="02040503050406030204" pitchFamily="18" charset="0"/>
                      </a:rPr>
                      <m:t> =  2.257</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𝑎𝑔𝑒</m:t>
                    </m:r>
                    <m:r>
                      <a:rPr lang="en-US" i="1">
                        <a:solidFill>
                          <a:srgbClr val="FF0000"/>
                        </a:solidFill>
                        <a:latin typeface="Cambria Math" panose="02040503050406030204" pitchFamily="18" charset="0"/>
                      </a:rPr>
                      <m:t> + 8.365</m:t>
                    </m:r>
                    <m:r>
                      <a:rPr lang="en-US">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10</m:t>
                        </m:r>
                      </m:e>
                      <m:sup>
                        <m:r>
                          <a:rPr lang="en-US" i="1">
                            <a:solidFill>
                              <a:srgbClr val="FF0000"/>
                            </a:solidFill>
                            <a:latin typeface="Cambria Math" panose="02040503050406030204" pitchFamily="18" charset="0"/>
                          </a:rPr>
                          <m:t>−2</m:t>
                        </m:r>
                      </m:sup>
                    </m:sSup>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𝐶𝑒𝑚𝑒𝑛𝑡</m:t>
                    </m:r>
                    <m:r>
                      <a:rPr lang="en-US" i="1">
                        <a:solidFill>
                          <a:srgbClr val="FF0000"/>
                        </a:solidFill>
                        <a:latin typeface="Cambria Math" panose="02040503050406030204" pitchFamily="18" charset="0"/>
                      </a:rPr>
                      <m:t> </m:t>
                    </m:r>
                  </m:oMath>
                </a14:m>
                <a:br>
                  <a:rPr lang="en-US" i="1" dirty="0">
                    <a:solidFill>
                      <a:srgbClr val="FF0000"/>
                    </a:solidFill>
                  </a:rPr>
                </a:br>
                <a14:m>
                  <m:oMath xmlns:m="http://schemas.openxmlformats.org/officeDocument/2006/math">
                    <m:r>
                      <a:rPr lang="en-US" i="1">
                        <a:solidFill>
                          <a:srgbClr val="FF0000"/>
                        </a:solidFill>
                        <a:latin typeface="Cambria Math" panose="02040503050406030204" pitchFamily="18" charset="0"/>
                      </a:rPr>
                      <m:t>−1.519</m:t>
                    </m:r>
                    <m:r>
                      <a:rPr lang="en-US">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10</m:t>
                        </m:r>
                      </m:e>
                      <m:sup>
                        <m:r>
                          <a:rPr lang="en-US" i="1">
                            <a:solidFill>
                              <a:srgbClr val="FF0000"/>
                            </a:solidFill>
                            <a:latin typeface="Cambria Math" panose="02040503050406030204" pitchFamily="18" charset="0"/>
                          </a:rPr>
                          <m:t>−1</m:t>
                        </m:r>
                      </m:sup>
                    </m:sSup>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𝐵𝑙𝑎𝑠𝑡</m:t>
                    </m:r>
                    <m:r>
                      <a:rPr lang="en-US" i="1">
                        <a:solidFill>
                          <a:srgbClr val="FF0000"/>
                        </a:solidFill>
                        <a:latin typeface="Cambria Math" panose="02040503050406030204" pitchFamily="18" charset="0"/>
                      </a:rPr>
                      <m:t> −2.043</m:t>
                    </m:r>
                    <m:r>
                      <a:rPr lang="en-US">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10</m:t>
                        </m:r>
                      </m:e>
                      <m:sup>
                        <m:r>
                          <a:rPr lang="en-US" i="1">
                            <a:solidFill>
                              <a:srgbClr val="FF0000"/>
                            </a:solidFill>
                            <a:latin typeface="Cambria Math" panose="02040503050406030204" pitchFamily="18" charset="0"/>
                          </a:rPr>
                          <m:t>−3</m:t>
                        </m:r>
                      </m:sup>
                    </m:sSup>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𝑎𝑔𝑒</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𝐶𝑒𝑚𝑒𝑛𝑡</m:t>
                    </m:r>
                    <m:r>
                      <a:rPr lang="en-US" i="1">
                        <a:solidFill>
                          <a:srgbClr val="FF0000"/>
                        </a:solidFill>
                        <a:latin typeface="Cambria Math" panose="02040503050406030204" pitchFamily="18" charset="0"/>
                      </a:rPr>
                      <m:t> </m:t>
                    </m:r>
                  </m:oMath>
                </a14:m>
                <a:br>
                  <a:rPr lang="en-US" i="1" dirty="0">
                    <a:solidFill>
                      <a:srgbClr val="FF0000"/>
                    </a:solidFill>
                  </a:rPr>
                </a:br>
                <a14:m>
                  <m:oMath xmlns:m="http://schemas.openxmlformats.org/officeDocument/2006/math">
                    <m:r>
                      <a:rPr lang="en-US" i="1">
                        <a:solidFill>
                          <a:srgbClr val="FF0000"/>
                        </a:solidFill>
                        <a:latin typeface="Cambria Math" panose="02040503050406030204" pitchFamily="18" charset="0"/>
                      </a:rPr>
                      <m:t>−4.726</m:t>
                    </m:r>
                    <m:r>
                      <a:rPr lang="en-US">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10</m:t>
                        </m:r>
                      </m:e>
                      <m:sup>
                        <m:r>
                          <a:rPr lang="en-US" i="1">
                            <a:solidFill>
                              <a:srgbClr val="FF0000"/>
                            </a:solidFill>
                            <a:latin typeface="Cambria Math" panose="02040503050406030204" pitchFamily="18" charset="0"/>
                          </a:rPr>
                          <m:t>−3</m:t>
                        </m:r>
                      </m:sup>
                    </m:sSup>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𝑎𝑔𝑒</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𝑊𝑎𝑡𝑒𝑟</m:t>
                    </m:r>
                    <m:r>
                      <a:rPr lang="en-US" i="1">
                        <a:solidFill>
                          <a:srgbClr val="FF0000"/>
                        </a:solidFill>
                        <a:latin typeface="Cambria Math" panose="02040503050406030204" pitchFamily="18" charset="0"/>
                      </a:rPr>
                      <m:t> −1.354</m:t>
                    </m:r>
                    <m:r>
                      <a:rPr lang="en-US">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10</m:t>
                        </m:r>
                      </m:e>
                      <m:sup>
                        <m:r>
                          <a:rPr lang="en-US" i="1">
                            <a:solidFill>
                              <a:srgbClr val="FF0000"/>
                            </a:solidFill>
                            <a:latin typeface="Cambria Math" panose="02040503050406030204" pitchFamily="18" charset="0"/>
                          </a:rPr>
                          <m:t>−3</m:t>
                        </m:r>
                      </m:sup>
                    </m:sSup>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𝑎𝑔𝑒</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𝐹𝑖𝑛𝑒𝐴𝑔𝑔</m:t>
                    </m:r>
                    <m:r>
                      <a:rPr lang="en-US" i="1">
                        <a:solidFill>
                          <a:srgbClr val="FF0000"/>
                        </a:solidFill>
                        <a:latin typeface="Cambria Math" panose="02040503050406030204" pitchFamily="18" charset="0"/>
                      </a:rPr>
                      <m:t> </m:t>
                    </m:r>
                  </m:oMath>
                </a14:m>
                <a:br>
                  <a:rPr lang="en-US" i="1" dirty="0">
                    <a:solidFill>
                      <a:srgbClr val="FF0000"/>
                    </a:solidFill>
                  </a:rPr>
                </a:br>
                <a14:m>
                  <m:oMath xmlns:m="http://schemas.openxmlformats.org/officeDocument/2006/math">
                    <m:r>
                      <a:rPr lang="en-US" i="1">
                        <a:solidFill>
                          <a:srgbClr val="FF0000"/>
                        </a:solidFill>
                        <a:latin typeface="Cambria Math" panose="02040503050406030204" pitchFamily="18" charset="0"/>
                      </a:rPr>
                      <m:t>−5.045</m:t>
                    </m:r>
                    <m:r>
                      <a:rPr lang="en-US">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10</m:t>
                        </m:r>
                      </m:e>
                      <m:sup>
                        <m:r>
                          <a:rPr lang="en-US" i="1">
                            <a:solidFill>
                              <a:srgbClr val="FF0000"/>
                            </a:solidFill>
                            <a:latin typeface="Cambria Math" panose="02040503050406030204" pitchFamily="18" charset="0"/>
                          </a:rPr>
                          <m:t>−4</m:t>
                        </m:r>
                      </m:sup>
                    </m:sSup>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𝑊𝑎𝑡𝑒𝑟</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𝐹𝑖𝑛𝑒𝐴𝑔𝑔</m:t>
                    </m:r>
                    <m:r>
                      <a:rPr lang="en-US" i="1">
                        <a:solidFill>
                          <a:srgbClr val="FF0000"/>
                        </a:solidFill>
                        <a:latin typeface="Cambria Math" panose="02040503050406030204" pitchFamily="18" charset="0"/>
                      </a:rPr>
                      <m:t> </m:t>
                    </m:r>
                  </m:oMath>
                </a14:m>
                <a:br>
                  <a:rPr lang="en-US" i="1" dirty="0">
                    <a:solidFill>
                      <a:srgbClr val="FF0000"/>
                    </a:solidFill>
                  </a:rPr>
                </a:br>
                <a14:m>
                  <m:oMath xmlns:m="http://schemas.openxmlformats.org/officeDocument/2006/math">
                    <m:r>
                      <a:rPr lang="en-US" i="1">
                        <a:solidFill>
                          <a:srgbClr val="FF0000"/>
                        </a:solidFill>
                        <a:latin typeface="Cambria Math" panose="02040503050406030204" pitchFamily="18" charset="0"/>
                      </a:rPr>
                      <m:t>+2.050</m:t>
                    </m:r>
                    <m:r>
                      <a:rPr lang="en-US">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10</m:t>
                        </m:r>
                      </m:e>
                      <m:sup>
                        <m:r>
                          <a:rPr lang="en-US" i="1">
                            <a:solidFill>
                              <a:srgbClr val="FF0000"/>
                            </a:solidFill>
                            <a:latin typeface="Cambria Math" panose="02040503050406030204" pitchFamily="18" charset="0"/>
                          </a:rPr>
                          <m:t>−4</m:t>
                        </m:r>
                      </m:sup>
                    </m:sSup>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𝐹𝑖𝑛𝑒𝐴𝑔𝑔</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𝐵𝑙𝑎𝑠𝑡</m:t>
                    </m:r>
                    <m:r>
                      <a:rPr lang="en-US" i="1">
                        <a:solidFill>
                          <a:srgbClr val="FF0000"/>
                        </a:solidFill>
                        <a:latin typeface="Cambria Math" panose="02040503050406030204" pitchFamily="18" charset="0"/>
                      </a:rPr>
                      <m:t> </m:t>
                    </m:r>
                  </m:oMath>
                </a14:m>
                <a:br>
                  <a:rPr lang="en-US" i="1" dirty="0">
                    <a:solidFill>
                      <a:srgbClr val="FF0000"/>
                    </a:solidFill>
                  </a:rPr>
                </a:br>
                <a14:m>
                  <m:oMath xmlns:m="http://schemas.openxmlformats.org/officeDocument/2006/math">
                    <m:r>
                      <a:rPr lang="en-US" i="1">
                        <a:solidFill>
                          <a:srgbClr val="FF0000"/>
                        </a:solidFill>
                        <a:latin typeface="Cambria Math" panose="02040503050406030204" pitchFamily="18" charset="0"/>
                      </a:rPr>
                      <m:t>+2.060</m:t>
                    </m:r>
                    <m:r>
                      <a:rPr lang="en-US">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10</m:t>
                        </m:r>
                      </m:e>
                      <m:sup>
                        <m:r>
                          <a:rPr lang="en-US" i="1">
                            <a:solidFill>
                              <a:srgbClr val="FF0000"/>
                            </a:solidFill>
                            <a:latin typeface="Cambria Math" panose="02040503050406030204" pitchFamily="18" charset="0"/>
                          </a:rPr>
                          <m:t>−6</m:t>
                        </m:r>
                      </m:sup>
                    </m:sSup>
                    <m:r>
                      <a:rPr lang="en-US">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age</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𝐶𝑒𝑚𝑒𝑛𝑡</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𝐹𝑖𝑛𝑒𝐴𝑔𝑔</m:t>
                    </m:r>
                  </m:oMath>
                </a14:m>
                <a:endParaRPr lang="en-US" dirty="0"/>
              </a:p>
            </p:txBody>
          </p:sp>
        </mc:Choice>
        <mc:Fallback xmlns="">
          <p:sp>
            <p:nvSpPr>
              <p:cNvPr id="4" name="Content Placeholder 2">
                <a:extLst>
                  <a:ext uri="{FF2B5EF4-FFF2-40B4-BE49-F238E27FC236}">
                    <a16:creationId xmlns:a16="http://schemas.microsoft.com/office/drawing/2014/main" id="{C242DD2E-82A5-46A2-97AA-5EF8BFF6C43F}"/>
                  </a:ext>
                </a:extLst>
              </p:cNvPr>
              <p:cNvSpPr>
                <a:spLocks noGrp="1" noRot="1" noChangeAspect="1" noMove="1" noResize="1" noEditPoints="1" noAdjustHandles="1" noChangeArrowheads="1" noChangeShapeType="1" noTextEdit="1"/>
              </p:cNvSpPr>
              <p:nvPr>
                <p:ph idx="1"/>
              </p:nvPr>
            </p:nvSpPr>
            <p:spPr>
              <a:xfrm>
                <a:off x="609600" y="1600201"/>
                <a:ext cx="10972800" cy="4525963"/>
              </a:xfrm>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125931499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7BD1-A8A9-4755-B938-2FF8AC3FCD90}"/>
              </a:ext>
            </a:extLst>
          </p:cNvPr>
          <p:cNvSpPr>
            <a:spLocks noGrp="1"/>
          </p:cNvSpPr>
          <p:nvPr>
            <p:ph type="title"/>
          </p:nvPr>
        </p:nvSpPr>
        <p:spPr/>
        <p:txBody>
          <a:bodyPr/>
          <a:lstStyle/>
          <a:p>
            <a:r>
              <a:rPr lang="en-US" sz="4000"/>
              <a:t>WEIGHTED LEAST SQUARES REGRESSION</a:t>
            </a:r>
          </a:p>
        </p:txBody>
      </p:sp>
      <p:sp>
        <p:nvSpPr>
          <p:cNvPr id="3" name="Content Placeholder 2">
            <a:extLst>
              <a:ext uri="{FF2B5EF4-FFF2-40B4-BE49-F238E27FC236}">
                <a16:creationId xmlns:a16="http://schemas.microsoft.com/office/drawing/2014/main" id="{91FAF763-4D48-4C84-9494-FAB62E9C7122}"/>
              </a:ext>
            </a:extLst>
          </p:cNvPr>
          <p:cNvSpPr>
            <a:spLocks noGrp="1"/>
          </p:cNvSpPr>
          <p:nvPr>
            <p:ph idx="1"/>
          </p:nvPr>
        </p:nvSpPr>
        <p:spPr/>
        <p:txBody>
          <a:bodyPr/>
          <a:lstStyle/>
          <a:p>
            <a:r>
              <a:rPr lang="en-US" b="0" i="0" dirty="0">
                <a:effectLst/>
                <a:latin typeface="Arial" panose="020B0604020202020204" pitchFamily="34" charset="0"/>
              </a:rPr>
              <a:t>R-Squared </a:t>
            </a:r>
            <a:r>
              <a:rPr lang="en-US" b="0" i="0" dirty="0" err="1">
                <a:effectLst/>
                <a:latin typeface="Arial" panose="020B0604020202020204" pitchFamily="34" charset="0"/>
              </a:rPr>
              <a:t>hiệu</a:t>
            </a:r>
            <a:r>
              <a:rPr lang="en-US" b="0" i="0" dirty="0">
                <a:effectLst/>
                <a:latin typeface="Arial" panose="020B0604020202020204" pitchFamily="34" charset="0"/>
              </a:rPr>
              <a:t> </a:t>
            </a:r>
            <a:r>
              <a:rPr lang="en-US" b="0" i="0" dirty="0" err="1">
                <a:effectLst/>
                <a:latin typeface="Arial" panose="020B0604020202020204" pitchFamily="34" charset="0"/>
              </a:rPr>
              <a:t>chỉnh</a:t>
            </a:r>
            <a:r>
              <a:rPr lang="en-US" b="0" i="0" dirty="0">
                <a:effectLst/>
                <a:latin typeface="Arial" panose="020B0604020202020204" pitchFamily="34" charset="0"/>
              </a:rPr>
              <a:t> </a:t>
            </a:r>
            <a:r>
              <a:rPr lang="en-US" b="0" i="0" dirty="0" err="1">
                <a:effectLst/>
                <a:latin typeface="Arial" panose="020B0604020202020204" pitchFamily="34" charset="0"/>
              </a:rPr>
              <a:t>của</a:t>
            </a:r>
            <a:r>
              <a:rPr lang="en-US" b="0" i="0" dirty="0">
                <a:effectLst/>
                <a:latin typeface="Arial" panose="020B0604020202020204" pitchFamily="34" charset="0"/>
              </a:rPr>
              <a:t> </a:t>
            </a:r>
            <a:r>
              <a:rPr lang="en-US" b="0" i="0" dirty="0" err="1">
                <a:effectLst/>
                <a:latin typeface="Arial" panose="020B0604020202020204" pitchFamily="34" charset="0"/>
              </a:rPr>
              <a:t>mô</a:t>
            </a:r>
            <a:r>
              <a:rPr lang="en-US" b="0" i="0" dirty="0">
                <a:effectLst/>
                <a:latin typeface="Arial" panose="020B0604020202020204" pitchFamily="34" charset="0"/>
              </a:rPr>
              <a:t> </a:t>
            </a:r>
            <a:r>
              <a:rPr lang="en-US" b="0" i="0" dirty="0" err="1">
                <a:effectLst/>
                <a:latin typeface="Arial" panose="020B0604020202020204" pitchFamily="34" charset="0"/>
              </a:rPr>
              <a:t>hình</a:t>
            </a:r>
            <a:r>
              <a:rPr lang="en-US" b="0" i="0" dirty="0">
                <a:effectLst/>
                <a:latin typeface="Arial" panose="020B0604020202020204" pitchFamily="34" charset="0"/>
              </a:rPr>
              <a:t> </a:t>
            </a:r>
            <a:r>
              <a:rPr lang="en-US" b="0" i="0" dirty="0" err="1">
                <a:effectLst/>
                <a:latin typeface="Arial" panose="020B0604020202020204" pitchFamily="34" charset="0"/>
              </a:rPr>
              <a:t>là</a:t>
            </a:r>
            <a:r>
              <a:rPr lang="en-US" b="0" i="0" dirty="0">
                <a:effectLst/>
                <a:latin typeface="Arial" panose="020B0604020202020204" pitchFamily="34" charset="0"/>
              </a:rPr>
              <a:t> 0.6536.</a:t>
            </a:r>
          </a:p>
          <a:p>
            <a:r>
              <a:rPr lang="en-US" b="0" i="0" dirty="0">
                <a:solidFill>
                  <a:srgbClr val="FF0000"/>
                </a:solidFill>
                <a:effectLst/>
                <a:latin typeface="Arial" panose="020B0604020202020204" pitchFamily="34" charset="0"/>
              </a:rPr>
              <a:t>Residual standard error </a:t>
            </a:r>
            <a:r>
              <a:rPr lang="en-US" b="0" i="0" dirty="0" err="1">
                <a:solidFill>
                  <a:srgbClr val="FF0000"/>
                </a:solidFill>
                <a:effectLst/>
                <a:latin typeface="Arial" panose="020B0604020202020204" pitchFamily="34" charset="0"/>
              </a:rPr>
              <a:t>của</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mô</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hình</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là</a:t>
            </a:r>
            <a:r>
              <a:rPr lang="en-US" b="0" i="0" dirty="0">
                <a:solidFill>
                  <a:srgbClr val="FF0000"/>
                </a:solidFill>
                <a:effectLst/>
                <a:latin typeface="Arial" panose="020B0604020202020204" pitchFamily="34" charset="0"/>
              </a:rPr>
              <a:t> 1.237.</a:t>
            </a:r>
          </a:p>
          <a:p>
            <a:pPr>
              <a:buFont typeface="Symbol" panose="05050102010706020507" pitchFamily="18" charset="2"/>
              <a:buChar char="Þ"/>
            </a:pPr>
            <a:r>
              <a:rPr lang="en-US" dirty="0" err="1">
                <a:latin typeface="Arial" panose="020B0604020202020204" pitchFamily="34" charset="0"/>
              </a:rPr>
              <a:t>Vấn</a:t>
            </a:r>
            <a:r>
              <a:rPr lang="en-US" dirty="0">
                <a:latin typeface="Arial" panose="020B0604020202020204" pitchFamily="34" charset="0"/>
              </a:rPr>
              <a:t> </a:t>
            </a:r>
            <a:r>
              <a:rPr lang="en-US" dirty="0" err="1">
                <a:latin typeface="Arial" panose="020B0604020202020204" pitchFamily="34" charset="0"/>
              </a:rPr>
              <a:t>đề</a:t>
            </a:r>
            <a:r>
              <a:rPr lang="en-US" dirty="0">
                <a:latin typeface="Arial" panose="020B0604020202020204" pitchFamily="34" charset="0"/>
              </a:rPr>
              <a:t> </a:t>
            </a:r>
            <a:r>
              <a:rPr lang="en-US" dirty="0" err="1">
                <a:latin typeface="Arial" panose="020B0604020202020204" pitchFamily="34" charset="0"/>
              </a:rPr>
              <a:t>hiệp</a:t>
            </a:r>
            <a:r>
              <a:rPr lang="en-US" dirty="0">
                <a:latin typeface="Arial" panose="020B0604020202020204" pitchFamily="34" charset="0"/>
              </a:rPr>
              <a:t> </a:t>
            </a:r>
            <a:r>
              <a:rPr lang="en-US" dirty="0" err="1">
                <a:latin typeface="Arial" panose="020B0604020202020204" pitchFamily="34" charset="0"/>
              </a:rPr>
              <a:t>phương</a:t>
            </a:r>
            <a:r>
              <a:rPr lang="en-US" dirty="0">
                <a:latin typeface="Arial" panose="020B0604020202020204" pitchFamily="34" charset="0"/>
              </a:rPr>
              <a:t> </a:t>
            </a:r>
            <a:r>
              <a:rPr lang="en-US" dirty="0" err="1">
                <a:latin typeface="Arial" panose="020B0604020202020204" pitchFamily="34" charset="0"/>
              </a:rPr>
              <a:t>sai</a:t>
            </a:r>
            <a:r>
              <a:rPr lang="en-US" dirty="0">
                <a:latin typeface="Arial" panose="020B0604020202020204" pitchFamily="34" charset="0"/>
              </a:rPr>
              <a:t> </a:t>
            </a:r>
            <a:r>
              <a:rPr lang="en-US" dirty="0" err="1">
                <a:latin typeface="Arial" panose="020B0604020202020204" pitchFamily="34" charset="0"/>
              </a:rPr>
              <a:t>không</a:t>
            </a:r>
            <a:r>
              <a:rPr lang="en-US" dirty="0">
                <a:latin typeface="Arial" panose="020B0604020202020204" pitchFamily="34" charset="0"/>
              </a:rPr>
              <a:t> </a:t>
            </a:r>
            <a:r>
              <a:rPr lang="en-US" dirty="0" err="1">
                <a:latin typeface="Arial" panose="020B0604020202020204" pitchFamily="34" charset="0"/>
              </a:rPr>
              <a:t>đồng</a:t>
            </a:r>
            <a:r>
              <a:rPr lang="en-US" dirty="0">
                <a:latin typeface="Arial" panose="020B0604020202020204" pitchFamily="34" charset="0"/>
              </a:rPr>
              <a:t> </a:t>
            </a:r>
            <a:r>
              <a:rPr lang="en-US" dirty="0" err="1">
                <a:latin typeface="Arial" panose="020B0604020202020204" pitchFamily="34" charset="0"/>
              </a:rPr>
              <a:t>nhất</a:t>
            </a:r>
            <a:r>
              <a:rPr lang="en-US" dirty="0">
                <a:latin typeface="Arial" panose="020B0604020202020204" pitchFamily="34" charset="0"/>
              </a:rPr>
              <a:t> </a:t>
            </a:r>
            <a:r>
              <a:rPr lang="en-US" dirty="0" err="1">
                <a:latin typeface="Arial" panose="020B0604020202020204" pitchFamily="34" charset="0"/>
              </a:rPr>
              <a:t>đã</a:t>
            </a:r>
            <a:r>
              <a:rPr lang="en-US" dirty="0">
                <a:latin typeface="Arial" panose="020B0604020202020204" pitchFamily="34" charset="0"/>
              </a:rPr>
              <a:t> </a:t>
            </a:r>
            <a:r>
              <a:rPr lang="en-US" dirty="0" err="1">
                <a:latin typeface="Arial" panose="020B0604020202020204" pitchFamily="34" charset="0"/>
              </a:rPr>
              <a:t>được</a:t>
            </a:r>
            <a:r>
              <a:rPr lang="en-US" dirty="0">
                <a:latin typeface="Arial" panose="020B0604020202020204" pitchFamily="34" charset="0"/>
              </a:rPr>
              <a:t> </a:t>
            </a:r>
            <a:r>
              <a:rPr lang="en-US" dirty="0" err="1">
                <a:latin typeface="Arial" panose="020B0604020202020204" pitchFamily="34" charset="0"/>
              </a:rPr>
              <a:t>giải</a:t>
            </a:r>
            <a:r>
              <a:rPr lang="en-US" dirty="0">
                <a:latin typeface="Arial" panose="020B0604020202020204" pitchFamily="34" charset="0"/>
              </a:rPr>
              <a:t> </a:t>
            </a:r>
            <a:r>
              <a:rPr lang="en-US" dirty="0" err="1">
                <a:latin typeface="Arial" panose="020B0604020202020204" pitchFamily="34" charset="0"/>
              </a:rPr>
              <a:t>quyết</a:t>
            </a:r>
            <a:endParaRPr lang="en-US" dirty="0">
              <a:latin typeface="Arial" panose="020B0604020202020204" pitchFamily="34" charset="0"/>
            </a:endParaRPr>
          </a:p>
          <a:p>
            <a:pPr>
              <a:buFont typeface="Symbol" panose="05050102010706020507" pitchFamily="18" charset="2"/>
              <a:buChar char="Þ"/>
            </a:pPr>
            <a:r>
              <a:rPr lang="en-US" b="0" i="0" dirty="0">
                <a:solidFill>
                  <a:srgbClr val="FF0000"/>
                </a:solidFill>
                <a:effectLst/>
                <a:latin typeface="Arial" panose="020B0604020202020204" pitchFamily="34" charset="0"/>
              </a:rPr>
              <a:t>R</a:t>
            </a:r>
            <a:r>
              <a:rPr lang="vi-VN" b="0" i="0" dirty="0">
                <a:solidFill>
                  <a:srgbClr val="FF0000"/>
                </a:solidFill>
                <a:effectLst/>
                <a:latin typeface="Arial" panose="020B0604020202020204" pitchFamily="34" charset="0"/>
              </a:rPr>
              <a:t>-Squared hiệu chỉnh có giảm nhưng không</a:t>
            </a:r>
            <a:r>
              <a:rPr lang="en-US" b="0" i="0" dirty="0">
                <a:solidFill>
                  <a:srgbClr val="FF0000"/>
                </a:solidFill>
                <a:effectLst/>
                <a:latin typeface="Arial" panose="020B0604020202020204" pitchFamily="34" charset="0"/>
              </a:rPr>
              <a:t> </a:t>
            </a:r>
            <a:r>
              <a:rPr lang="vi-VN" b="0" i="0" dirty="0">
                <a:solidFill>
                  <a:srgbClr val="FF0000"/>
                </a:solidFill>
                <a:effectLst/>
                <a:latin typeface="Arial" panose="020B0604020202020204" pitchFamily="34" charset="0"/>
              </a:rPr>
              <a:t>đáng kể, bù lại độ tin cậy của mô hình tăng lên.</a:t>
            </a:r>
            <a:endParaRPr lang="en-US" b="0" i="0" dirty="0">
              <a:solidFill>
                <a:srgbClr val="FF0000"/>
              </a:solidFill>
              <a:effectLst/>
              <a:latin typeface="Arial" panose="020B0604020202020204" pitchFamily="34" charset="0"/>
            </a:endParaRPr>
          </a:p>
          <a:p>
            <a:pPr>
              <a:buFont typeface="Symbol" panose="05050102010706020507" pitchFamily="18" charset="2"/>
              <a:buChar char="Þ"/>
            </a:pPr>
            <a:r>
              <a:rPr lang="en-US" b="0" i="0" dirty="0" err="1">
                <a:effectLst/>
                <a:latin typeface="Arial" panose="020B0604020202020204" pitchFamily="34" charset="0"/>
              </a:rPr>
              <a:t>Đây</a:t>
            </a:r>
            <a:r>
              <a:rPr lang="en-US" b="0" i="0" dirty="0">
                <a:effectLst/>
                <a:latin typeface="Arial" panose="020B0604020202020204" pitchFamily="34" charset="0"/>
              </a:rPr>
              <a:t> </a:t>
            </a:r>
            <a:r>
              <a:rPr lang="en-US" b="0" i="0" dirty="0" err="1">
                <a:effectLst/>
                <a:latin typeface="Arial" panose="020B0604020202020204" pitchFamily="34" charset="0"/>
              </a:rPr>
              <a:t>là</a:t>
            </a:r>
            <a:r>
              <a:rPr lang="en-US" b="0" i="0" dirty="0">
                <a:effectLst/>
                <a:latin typeface="Arial" panose="020B0604020202020204" pitchFamily="34" charset="0"/>
              </a:rPr>
              <a:t> </a:t>
            </a:r>
            <a:r>
              <a:rPr lang="en-US" b="0" i="0" dirty="0" err="1">
                <a:effectLst/>
                <a:latin typeface="Arial" panose="020B0604020202020204" pitchFamily="34" charset="0"/>
              </a:rPr>
              <a:t>mô</a:t>
            </a:r>
            <a:r>
              <a:rPr lang="en-US" b="0" i="0" dirty="0">
                <a:effectLst/>
                <a:latin typeface="Arial" panose="020B0604020202020204" pitchFamily="34" charset="0"/>
              </a:rPr>
              <a:t> </a:t>
            </a:r>
            <a:r>
              <a:rPr lang="en-US" b="0" i="0" dirty="0" err="1">
                <a:effectLst/>
                <a:latin typeface="Arial" panose="020B0604020202020204" pitchFamily="34" charset="0"/>
              </a:rPr>
              <a:t>hình</a:t>
            </a:r>
            <a:r>
              <a:rPr lang="en-US" b="0" i="0" dirty="0">
                <a:effectLst/>
                <a:latin typeface="Arial" panose="020B0604020202020204" pitchFamily="34" charset="0"/>
              </a:rPr>
              <a:t> </a:t>
            </a:r>
            <a:r>
              <a:rPr lang="en-US" b="0" i="0" dirty="0" err="1">
                <a:effectLst/>
                <a:latin typeface="Arial" panose="020B0604020202020204" pitchFamily="34" charset="0"/>
              </a:rPr>
              <a:t>tốt</a:t>
            </a:r>
            <a:r>
              <a:rPr lang="en-US" b="0" i="0" dirty="0">
                <a:effectLst/>
                <a:latin typeface="Arial" panose="020B0604020202020204" pitchFamily="34" charset="0"/>
              </a:rPr>
              <a:t> </a:t>
            </a:r>
            <a:r>
              <a:rPr lang="en-US" b="0" i="0" dirty="0" err="1">
                <a:effectLst/>
                <a:latin typeface="Arial" panose="020B0604020202020204" pitchFamily="34" charset="0"/>
              </a:rPr>
              <a:t>nhất</a:t>
            </a:r>
            <a:r>
              <a:rPr lang="en-US" b="0" i="0" dirty="0">
                <a:effectLst/>
                <a:latin typeface="Arial" panose="020B0604020202020204" pitchFamily="34" charset="0"/>
              </a:rPr>
              <a:t> </a:t>
            </a:r>
            <a:r>
              <a:rPr lang="en-US" b="0" i="0" dirty="0" err="1">
                <a:effectLst/>
                <a:latin typeface="Arial" panose="020B0604020202020204" pitchFamily="34" charset="0"/>
              </a:rPr>
              <a:t>dành</a:t>
            </a:r>
            <a:r>
              <a:rPr lang="en-US" b="0" i="0" dirty="0">
                <a:effectLst/>
                <a:latin typeface="Arial" panose="020B0604020202020204" pitchFamily="34" charset="0"/>
              </a:rPr>
              <a:t> </a:t>
            </a:r>
            <a:r>
              <a:rPr lang="en-US" b="0" i="0" dirty="0" err="1">
                <a:effectLst/>
                <a:latin typeface="Arial" panose="020B0604020202020204" pitchFamily="34" charset="0"/>
              </a:rPr>
              <a:t>cho</a:t>
            </a:r>
            <a:r>
              <a:rPr lang="en-US" b="0" i="0" dirty="0">
                <a:effectLst/>
                <a:latin typeface="Arial" panose="020B0604020202020204" pitchFamily="34" charset="0"/>
              </a:rPr>
              <a:t> </a:t>
            </a:r>
            <a:r>
              <a:rPr lang="en-US" b="0" i="0" dirty="0" err="1">
                <a:effectLst/>
                <a:latin typeface="Arial" panose="020B0604020202020204" pitchFamily="34" charset="0"/>
              </a:rPr>
              <a:t>bộ</a:t>
            </a:r>
            <a:r>
              <a:rPr lang="en-US" b="0" i="0" dirty="0">
                <a:effectLst/>
                <a:latin typeface="Arial" panose="020B0604020202020204" pitchFamily="34" charset="0"/>
              </a:rPr>
              <a:t> </a:t>
            </a:r>
            <a:r>
              <a:rPr lang="en-US" b="0" i="0" dirty="0" err="1">
                <a:effectLst/>
                <a:latin typeface="Arial" panose="020B0604020202020204" pitchFamily="34" charset="0"/>
              </a:rPr>
              <a:t>dữ</a:t>
            </a:r>
            <a:r>
              <a:rPr lang="en-US" b="0" i="0" dirty="0">
                <a:effectLst/>
                <a:latin typeface="Arial" panose="020B0604020202020204" pitchFamily="34" charset="0"/>
              </a:rPr>
              <a:t> </a:t>
            </a:r>
            <a:r>
              <a:rPr lang="en-US" b="0" i="0" dirty="0" err="1">
                <a:effectLst/>
                <a:latin typeface="Arial" panose="020B0604020202020204" pitchFamily="34" charset="0"/>
              </a:rPr>
              <a:t>liệu</a:t>
            </a:r>
            <a:r>
              <a:rPr lang="en-US" b="0" i="0" dirty="0">
                <a:effectLst/>
                <a:latin typeface="Arial" panose="020B0604020202020204" pitchFamily="34" charset="0"/>
              </a:rPr>
              <a:t>.</a:t>
            </a:r>
            <a:endParaRPr lang="en-US" dirty="0"/>
          </a:p>
        </p:txBody>
      </p:sp>
    </p:spTree>
    <p:extLst>
      <p:ext uri="{BB962C8B-B14F-4D97-AF65-F5344CB8AC3E}">
        <p14:creationId xmlns:p14="http://schemas.microsoft.com/office/powerpoint/2010/main" val="559111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DABBC-5DDC-48E5-9348-956AD55C393E}"/>
              </a:ext>
            </a:extLst>
          </p:cNvPr>
          <p:cNvSpPr>
            <a:spLocks noGrp="1"/>
          </p:cNvSpPr>
          <p:nvPr>
            <p:ph type="title"/>
          </p:nvPr>
        </p:nvSpPr>
        <p:spPr/>
        <p:txBody>
          <a:bodyPr/>
          <a:lstStyle/>
          <a:p>
            <a:r>
              <a:rPr lang="en-US" dirty="0" err="1"/>
              <a:t>Mô</a:t>
            </a:r>
            <a:r>
              <a:rPr lang="en-US" dirty="0"/>
              <a:t> </a:t>
            </a:r>
            <a:r>
              <a:rPr lang="en-US" dirty="0" err="1"/>
              <a:t>hình</a:t>
            </a:r>
            <a:r>
              <a:rPr lang="en-US" dirty="0"/>
              <a:t> WLS </a:t>
            </a:r>
            <a:r>
              <a:rPr lang="en-US" dirty="0" err="1"/>
              <a:t>kết</a:t>
            </a:r>
            <a:r>
              <a:rPr lang="en-US" dirty="0"/>
              <a:t> </a:t>
            </a:r>
            <a:r>
              <a:rPr lang="en-US" dirty="0" err="1"/>
              <a:t>hợp</a:t>
            </a:r>
            <a:r>
              <a:rPr lang="en-US" dirty="0"/>
              <a:t> </a:t>
            </a:r>
            <a:r>
              <a:rPr lang="en-US" dirty="0" err="1"/>
              <a:t>xử</a:t>
            </a:r>
            <a:r>
              <a:rPr lang="en-US" dirty="0"/>
              <a:t> </a:t>
            </a:r>
            <a:r>
              <a:rPr lang="en-US" dirty="0" err="1"/>
              <a:t>lý</a:t>
            </a:r>
            <a:r>
              <a:rPr lang="en-US" dirty="0"/>
              <a:t> outlier</a:t>
            </a:r>
          </a:p>
        </p:txBody>
      </p:sp>
      <p:sp>
        <p:nvSpPr>
          <p:cNvPr id="5" name="Text Placeholder 4">
            <a:extLst>
              <a:ext uri="{FF2B5EF4-FFF2-40B4-BE49-F238E27FC236}">
                <a16:creationId xmlns:a16="http://schemas.microsoft.com/office/drawing/2014/main" id="{B023C461-8C59-42C9-95DE-FC3C54E1A8B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7791058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6676-A0D9-4445-9B5B-7ED20EC0B243}"/>
              </a:ext>
            </a:extLst>
          </p:cNvPr>
          <p:cNvSpPr>
            <a:spLocks noGrp="1"/>
          </p:cNvSpPr>
          <p:nvPr>
            <p:ph type="title"/>
          </p:nvPr>
        </p:nvSpPr>
        <p:spPr/>
        <p:txBody>
          <a:bodyPr/>
          <a:lstStyle/>
          <a:p>
            <a:r>
              <a:rPr lang="en-US" dirty="0"/>
              <a:t>Dataset</a:t>
            </a:r>
          </a:p>
        </p:txBody>
      </p:sp>
      <p:sp>
        <p:nvSpPr>
          <p:cNvPr id="3" name="Text Placeholder 2">
            <a:extLst>
              <a:ext uri="{FF2B5EF4-FFF2-40B4-BE49-F238E27FC236}">
                <a16:creationId xmlns:a16="http://schemas.microsoft.com/office/drawing/2014/main" id="{64732F1C-9116-4513-A1B1-5880F7860C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802948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7CC259-2B3E-4FB4-82D5-256B1732E208}"/>
              </a:ext>
            </a:extLst>
          </p:cNvPr>
          <p:cNvSpPr>
            <a:spLocks noGrp="1"/>
          </p:cNvSpPr>
          <p:nvPr>
            <p:ph type="title"/>
          </p:nvPr>
        </p:nvSpPr>
        <p:spPr/>
        <p:txBody>
          <a:bodyPr/>
          <a:lstStyle/>
          <a:p>
            <a:r>
              <a:rPr lang="en-US" dirty="0"/>
              <a:t>MÔ HÌNH WLS CÓ XỬ LÝ OUTLIER</a:t>
            </a:r>
          </a:p>
        </p:txBody>
      </p:sp>
      <p:sp>
        <p:nvSpPr>
          <p:cNvPr id="5" name="Content Placeholder 4">
            <a:extLst>
              <a:ext uri="{FF2B5EF4-FFF2-40B4-BE49-F238E27FC236}">
                <a16:creationId xmlns:a16="http://schemas.microsoft.com/office/drawing/2014/main" id="{34095D4C-DCA7-441B-8975-14EACE91F773}"/>
              </a:ext>
            </a:extLst>
          </p:cNvPr>
          <p:cNvSpPr>
            <a:spLocks noGrp="1"/>
          </p:cNvSpPr>
          <p:nvPr>
            <p:ph idx="1"/>
          </p:nvPr>
        </p:nvSpPr>
        <p:spPr/>
        <p:txBody>
          <a:bodyPr/>
          <a:lstStyle/>
          <a:p>
            <a:r>
              <a:rPr lang="en-US" dirty="0"/>
              <a:t>Do </a:t>
            </a:r>
            <a:r>
              <a:rPr lang="en-US" dirty="0" err="1"/>
              <a:t>nhóm</a:t>
            </a:r>
            <a:r>
              <a:rPr lang="en-US" dirty="0"/>
              <a:t> </a:t>
            </a:r>
            <a:r>
              <a:rPr lang="en-US" dirty="0" err="1"/>
              <a:t>chúng</a:t>
            </a:r>
            <a:r>
              <a:rPr lang="en-US" dirty="0"/>
              <a:t> </a:t>
            </a:r>
            <a:r>
              <a:rPr lang="en-US" dirty="0" err="1"/>
              <a:t>tôi</a:t>
            </a:r>
            <a:r>
              <a:rPr lang="en-US" dirty="0"/>
              <a:t> </a:t>
            </a:r>
            <a:r>
              <a:rPr lang="en-US" dirty="0" err="1"/>
              <a:t>có</a:t>
            </a:r>
            <a:r>
              <a:rPr lang="en-US" dirty="0"/>
              <a:t> </a:t>
            </a:r>
            <a:r>
              <a:rPr lang="en-US" dirty="0" err="1"/>
              <a:t>một</a:t>
            </a:r>
            <a:r>
              <a:rPr lang="en-US" dirty="0"/>
              <a:t> </a:t>
            </a:r>
            <a:r>
              <a:rPr lang="en-US" dirty="0" err="1"/>
              <a:t>nhận</a:t>
            </a:r>
            <a:r>
              <a:rPr lang="en-US" dirty="0"/>
              <a:t> </a:t>
            </a:r>
            <a:r>
              <a:rPr lang="en-US" dirty="0" err="1"/>
              <a:t>định</a:t>
            </a:r>
            <a:r>
              <a:rPr lang="en-US" dirty="0"/>
              <a:t> ban </a:t>
            </a:r>
            <a:r>
              <a:rPr lang="en-US" dirty="0" err="1"/>
              <a:t>đầu</a:t>
            </a:r>
            <a:r>
              <a:rPr lang="en-US" dirty="0"/>
              <a:t> </a:t>
            </a:r>
            <a:r>
              <a:rPr lang="en-US" dirty="0" err="1"/>
              <a:t>rằng</a:t>
            </a:r>
            <a:r>
              <a:rPr lang="en-US" dirty="0"/>
              <a:t> </a:t>
            </a:r>
            <a:r>
              <a:rPr lang="en-US" dirty="0" err="1"/>
              <a:t>việc</a:t>
            </a:r>
            <a:r>
              <a:rPr lang="en-US" dirty="0"/>
              <a:t> </a:t>
            </a:r>
            <a:r>
              <a:rPr lang="en-US" i="1" dirty="0" err="1"/>
              <a:t>tiền</a:t>
            </a:r>
            <a:r>
              <a:rPr lang="en-US" i="1" dirty="0"/>
              <a:t> </a:t>
            </a:r>
            <a:r>
              <a:rPr lang="en-US" i="1" dirty="0" err="1"/>
              <a:t>xử</a:t>
            </a:r>
            <a:r>
              <a:rPr lang="en-US" i="1" dirty="0"/>
              <a:t> </a:t>
            </a:r>
            <a:r>
              <a:rPr lang="en-US" i="1" dirty="0" err="1"/>
              <a:t>lý</a:t>
            </a:r>
            <a:r>
              <a:rPr lang="en-US" i="1" dirty="0"/>
              <a:t> </a:t>
            </a:r>
            <a:r>
              <a:rPr lang="en-US" i="1" dirty="0" err="1"/>
              <a:t>dữ</a:t>
            </a:r>
            <a:r>
              <a:rPr lang="en-US" i="1" dirty="0"/>
              <a:t> </a:t>
            </a:r>
            <a:r>
              <a:rPr lang="en-US" i="1" dirty="0" err="1"/>
              <a:t>liệu</a:t>
            </a:r>
            <a:r>
              <a:rPr lang="en-US" i="1" dirty="0"/>
              <a:t> </a:t>
            </a:r>
            <a:r>
              <a:rPr lang="en-US" i="1" dirty="0" err="1"/>
              <a:t>sẽ</a:t>
            </a:r>
            <a:r>
              <a:rPr lang="en-US" i="1" dirty="0"/>
              <a:t> </a:t>
            </a:r>
            <a:r>
              <a:rPr lang="en-US" i="1" dirty="0" err="1"/>
              <a:t>giúp</a:t>
            </a:r>
            <a:r>
              <a:rPr lang="en-US" i="1" dirty="0"/>
              <a:t> </a:t>
            </a:r>
            <a:r>
              <a:rPr lang="en-US" i="1" dirty="0" err="1"/>
              <a:t>mô</a:t>
            </a:r>
            <a:r>
              <a:rPr lang="en-US" i="1" dirty="0"/>
              <a:t> </a:t>
            </a:r>
            <a:r>
              <a:rPr lang="en-US" i="1" dirty="0" err="1"/>
              <a:t>hình</a:t>
            </a:r>
            <a:r>
              <a:rPr lang="en-US" i="1" dirty="0"/>
              <a:t> </a:t>
            </a:r>
            <a:r>
              <a:rPr lang="en-US" i="1" dirty="0" err="1"/>
              <a:t>hoạt</a:t>
            </a:r>
            <a:r>
              <a:rPr lang="en-US" i="1" dirty="0"/>
              <a:t> </a:t>
            </a:r>
            <a:r>
              <a:rPr lang="en-US" i="1" dirty="0" err="1"/>
              <a:t>động</a:t>
            </a:r>
            <a:r>
              <a:rPr lang="en-US" i="1" dirty="0"/>
              <a:t> </a:t>
            </a:r>
            <a:r>
              <a:rPr lang="en-US" i="1" dirty="0" err="1"/>
              <a:t>tốt</a:t>
            </a:r>
            <a:r>
              <a:rPr lang="en-US" i="1" dirty="0"/>
              <a:t> </a:t>
            </a:r>
            <a:r>
              <a:rPr lang="en-US" i="1" dirty="0" err="1"/>
              <a:t>hơn</a:t>
            </a:r>
            <a:r>
              <a:rPr lang="en-US" dirty="0"/>
              <a:t>. </a:t>
            </a:r>
            <a:r>
              <a:rPr lang="en-US" dirty="0" err="1"/>
              <a:t>Vì</a:t>
            </a:r>
            <a:r>
              <a:rPr lang="en-US" dirty="0"/>
              <a:t> </a:t>
            </a:r>
            <a:r>
              <a:rPr lang="en-US" dirty="0" err="1"/>
              <a:t>thế</a:t>
            </a:r>
            <a:r>
              <a:rPr lang="en-US" dirty="0"/>
              <a:t>, </a:t>
            </a:r>
            <a:r>
              <a:rPr lang="en-US" dirty="0" err="1"/>
              <a:t>chúng</a:t>
            </a:r>
            <a:r>
              <a:rPr lang="en-US" dirty="0"/>
              <a:t> </a:t>
            </a:r>
            <a:r>
              <a:rPr lang="en-US" dirty="0" err="1"/>
              <a:t>tôi</a:t>
            </a:r>
            <a:r>
              <a:rPr lang="en-US" dirty="0"/>
              <a:t> </a:t>
            </a:r>
            <a:r>
              <a:rPr lang="en-US" dirty="0" err="1"/>
              <a:t>sẽ</a:t>
            </a:r>
            <a:r>
              <a:rPr lang="en-US" dirty="0"/>
              <a:t> </a:t>
            </a:r>
            <a:r>
              <a:rPr lang="en-US" dirty="0" err="1"/>
              <a:t>tái</a:t>
            </a:r>
            <a:r>
              <a:rPr lang="en-US" dirty="0"/>
              <a:t> </a:t>
            </a:r>
            <a:r>
              <a:rPr lang="en-US" dirty="0" err="1"/>
              <a:t>xây</a:t>
            </a:r>
            <a:r>
              <a:rPr lang="en-US" dirty="0"/>
              <a:t> </a:t>
            </a:r>
            <a:r>
              <a:rPr lang="en-US" dirty="0" err="1"/>
              <a:t>dựng</a:t>
            </a:r>
            <a:r>
              <a:rPr lang="en-US" dirty="0"/>
              <a:t> </a:t>
            </a:r>
            <a:r>
              <a:rPr lang="en-US" dirty="0" err="1"/>
              <a:t>lại</a:t>
            </a:r>
            <a:r>
              <a:rPr lang="en-US" dirty="0"/>
              <a:t> </a:t>
            </a:r>
            <a:r>
              <a:rPr lang="en-US" dirty="0" err="1"/>
              <a:t>mô</a:t>
            </a:r>
            <a:r>
              <a:rPr lang="en-US" dirty="0"/>
              <a:t> </a:t>
            </a:r>
            <a:r>
              <a:rPr lang="en-US" dirty="0" err="1"/>
              <a:t>hình</a:t>
            </a:r>
            <a:r>
              <a:rPr lang="en-US" dirty="0"/>
              <a:t> WLS </a:t>
            </a:r>
            <a:r>
              <a:rPr lang="en-US" dirty="0" err="1"/>
              <a:t>sau</a:t>
            </a:r>
            <a:r>
              <a:rPr lang="en-US" dirty="0"/>
              <a:t> </a:t>
            </a:r>
            <a:r>
              <a:rPr lang="en-US" dirty="0" err="1"/>
              <a:t>khi</a:t>
            </a:r>
            <a:r>
              <a:rPr lang="en-US" dirty="0"/>
              <a:t> </a:t>
            </a:r>
            <a:r>
              <a:rPr lang="en-US" dirty="0" err="1"/>
              <a:t>đã</a:t>
            </a:r>
            <a:r>
              <a:rPr lang="en-US" dirty="0"/>
              <a:t> </a:t>
            </a:r>
            <a:r>
              <a:rPr lang="en-US" dirty="0" err="1"/>
              <a:t>xử</a:t>
            </a:r>
            <a:r>
              <a:rPr lang="en-US" dirty="0"/>
              <a:t> </a:t>
            </a:r>
            <a:r>
              <a:rPr lang="en-US" dirty="0" err="1"/>
              <a:t>lý</a:t>
            </a:r>
            <a:r>
              <a:rPr lang="en-US" dirty="0"/>
              <a:t> </a:t>
            </a:r>
            <a:r>
              <a:rPr lang="en-US" dirty="0" err="1"/>
              <a:t>ngoại</a:t>
            </a:r>
            <a:r>
              <a:rPr lang="en-US" dirty="0"/>
              <a:t> </a:t>
            </a:r>
            <a:r>
              <a:rPr lang="en-US" dirty="0" err="1"/>
              <a:t>lệ</a:t>
            </a:r>
            <a:r>
              <a:rPr lang="en-US" dirty="0"/>
              <a:t> </a:t>
            </a:r>
            <a:r>
              <a:rPr lang="en-US" dirty="0" err="1"/>
              <a:t>trên</a:t>
            </a:r>
            <a:r>
              <a:rPr lang="en-US" dirty="0"/>
              <a:t> </a:t>
            </a:r>
            <a:r>
              <a:rPr lang="en-US" dirty="0" err="1"/>
              <a:t>tập</a:t>
            </a:r>
            <a:r>
              <a:rPr lang="en-US" dirty="0"/>
              <a:t> train.</a:t>
            </a:r>
          </a:p>
          <a:p>
            <a:r>
              <a:rPr lang="en-US" dirty="0" err="1">
                <a:solidFill>
                  <a:srgbClr val="FF0000"/>
                </a:solidFill>
              </a:rPr>
              <a:t>Độ</a:t>
            </a:r>
            <a:r>
              <a:rPr lang="en-US" dirty="0">
                <a:solidFill>
                  <a:srgbClr val="FF0000"/>
                </a:solidFill>
              </a:rPr>
              <a:t> </a:t>
            </a:r>
            <a:r>
              <a:rPr lang="en-US" dirty="0" err="1">
                <a:solidFill>
                  <a:srgbClr val="FF0000"/>
                </a:solidFill>
              </a:rPr>
              <a:t>đo</a:t>
            </a:r>
            <a:r>
              <a:rPr lang="en-US" dirty="0">
                <a:solidFill>
                  <a:srgbClr val="FF0000"/>
                </a:solidFill>
              </a:rPr>
              <a:t> Leverage:</a:t>
            </a:r>
          </a:p>
          <a:p>
            <a:pPr lvl="1"/>
            <a:r>
              <a:rPr lang="en-US" dirty="0" err="1"/>
              <a:t>Độ</a:t>
            </a:r>
            <a:r>
              <a:rPr lang="en-US" dirty="0"/>
              <a:t> </a:t>
            </a:r>
            <a:r>
              <a:rPr lang="en-US" dirty="0" err="1"/>
              <a:t>đo</a:t>
            </a:r>
            <a:r>
              <a:rPr lang="en-US" dirty="0"/>
              <a:t> </a:t>
            </a:r>
            <a:r>
              <a:rPr lang="en-US" dirty="0" err="1"/>
              <a:t>khoảng</a:t>
            </a:r>
            <a:r>
              <a:rPr lang="en-US" dirty="0"/>
              <a:t> </a:t>
            </a:r>
            <a:r>
              <a:rPr lang="en-US" dirty="0" err="1"/>
              <a:t>cách</a:t>
            </a:r>
            <a:r>
              <a:rPr lang="en-US" dirty="0"/>
              <a:t> </a:t>
            </a:r>
            <a:r>
              <a:rPr lang="en-US" dirty="0" err="1"/>
              <a:t>giữa</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biến</a:t>
            </a:r>
            <a:r>
              <a:rPr lang="en-US" dirty="0"/>
              <a:t> </a:t>
            </a:r>
            <a:r>
              <a:rPr lang="en-US" dirty="0" err="1"/>
              <a:t>độc</a:t>
            </a:r>
            <a:r>
              <a:rPr lang="en-US" dirty="0"/>
              <a:t> </a:t>
            </a:r>
            <a:r>
              <a:rPr lang="en-US" dirty="0" err="1"/>
              <a:t>lập</a:t>
            </a:r>
            <a:r>
              <a:rPr lang="en-US" dirty="0"/>
              <a:t> </a:t>
            </a:r>
            <a:r>
              <a:rPr lang="en-US" dirty="0" err="1"/>
              <a:t>của</a:t>
            </a:r>
            <a:r>
              <a:rPr lang="en-US" dirty="0"/>
              <a:t> </a:t>
            </a:r>
            <a:r>
              <a:rPr lang="en-US" dirty="0" err="1"/>
              <a:t>một</a:t>
            </a:r>
            <a:r>
              <a:rPr lang="en-US" dirty="0"/>
              <a:t> </a:t>
            </a:r>
            <a:r>
              <a:rPr lang="en-US" dirty="0" err="1"/>
              <a:t>quan</a:t>
            </a:r>
            <a:r>
              <a:rPr lang="en-US" dirty="0"/>
              <a:t> </a:t>
            </a:r>
            <a:r>
              <a:rPr lang="en-US" dirty="0" err="1"/>
              <a:t>sát</a:t>
            </a:r>
            <a:r>
              <a:rPr lang="en-US" dirty="0"/>
              <a:t> so </a:t>
            </a:r>
            <a:r>
              <a:rPr lang="en-US" dirty="0" err="1"/>
              <a:t>với</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các</a:t>
            </a:r>
            <a:r>
              <a:rPr lang="en-US" dirty="0"/>
              <a:t> </a:t>
            </a:r>
            <a:r>
              <a:rPr lang="en-US" dirty="0" err="1"/>
              <a:t>quan</a:t>
            </a:r>
            <a:r>
              <a:rPr lang="en-US" dirty="0"/>
              <a:t> </a:t>
            </a:r>
            <a:r>
              <a:rPr lang="en-US" dirty="0" err="1"/>
              <a:t>sát</a:t>
            </a:r>
            <a:r>
              <a:rPr lang="en-US" dirty="0"/>
              <a:t> </a:t>
            </a:r>
            <a:r>
              <a:rPr lang="en-US" dirty="0" err="1"/>
              <a:t>khác</a:t>
            </a:r>
            <a:r>
              <a:rPr lang="en-US" dirty="0"/>
              <a:t>.</a:t>
            </a:r>
          </a:p>
          <a:p>
            <a:pPr lvl="1"/>
            <a:r>
              <a:rPr lang="vi-VN" dirty="0">
                <a:solidFill>
                  <a:srgbClr val="FF0000"/>
                </a:solidFill>
              </a:rPr>
              <a:t>Khi giá trị Leverage của một điểm dữ liệu cao thì có thể xem như điểm dữ liệu đó là outliers.</a:t>
            </a:r>
            <a:endParaRPr lang="en-US" dirty="0">
              <a:solidFill>
                <a:srgbClr val="FF0000"/>
              </a:solidFill>
            </a:endParaRPr>
          </a:p>
          <a:p>
            <a:endParaRPr lang="en-US" dirty="0"/>
          </a:p>
        </p:txBody>
      </p:sp>
    </p:spTree>
    <p:extLst>
      <p:ext uri="{BB962C8B-B14F-4D97-AF65-F5344CB8AC3E}">
        <p14:creationId xmlns:p14="http://schemas.microsoft.com/office/powerpoint/2010/main" val="226164215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081520-08BB-4105-8753-0AEACCAEF65E}"/>
              </a:ext>
            </a:extLst>
          </p:cNvPr>
          <p:cNvSpPr>
            <a:spLocks noGrp="1"/>
          </p:cNvSpPr>
          <p:nvPr>
            <p:ph type="title"/>
          </p:nvPr>
        </p:nvSpPr>
        <p:spPr/>
        <p:txBody>
          <a:bodyPr/>
          <a:lstStyle/>
          <a:p>
            <a:r>
              <a:rPr lang="en-US" dirty="0"/>
              <a:t>MÔ HÌNH WLS CÓ XỬ LÝ OUTLIER</a:t>
            </a:r>
          </a:p>
        </p:txBody>
      </p:sp>
      <p:pic>
        <p:nvPicPr>
          <p:cNvPr id="5" name="Content Placeholder 4" descr="Chart, scatter chart&#10;&#10;Description automatically generated">
            <a:extLst>
              <a:ext uri="{FF2B5EF4-FFF2-40B4-BE49-F238E27FC236}">
                <a16:creationId xmlns:a16="http://schemas.microsoft.com/office/drawing/2014/main" id="{6BCA8DAF-508A-4026-BF9C-FBE2D345A4F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1673797"/>
            <a:ext cx="5384800" cy="4378768"/>
          </a:xfrm>
        </p:spPr>
      </p:pic>
      <p:sp>
        <p:nvSpPr>
          <p:cNvPr id="7" name="Content Placeholder 6">
            <a:extLst>
              <a:ext uri="{FF2B5EF4-FFF2-40B4-BE49-F238E27FC236}">
                <a16:creationId xmlns:a16="http://schemas.microsoft.com/office/drawing/2014/main" id="{22A56C7E-9AD5-4A9A-9801-BB652562582E}"/>
              </a:ext>
            </a:extLst>
          </p:cNvPr>
          <p:cNvSpPr>
            <a:spLocks noGrp="1"/>
          </p:cNvSpPr>
          <p:nvPr>
            <p:ph sz="half" idx="2"/>
          </p:nvPr>
        </p:nvSpPr>
        <p:spPr/>
        <p:txBody>
          <a:bodyPr/>
          <a:lstStyle/>
          <a:p>
            <a:r>
              <a:rPr lang="en-US" dirty="0" err="1"/>
              <a:t>Chúng</a:t>
            </a:r>
            <a:r>
              <a:rPr lang="en-US" dirty="0"/>
              <a:t> </a:t>
            </a:r>
            <a:r>
              <a:rPr lang="en-US" dirty="0" err="1"/>
              <a:t>tôi</a:t>
            </a:r>
            <a:r>
              <a:rPr lang="en-US" dirty="0"/>
              <a:t> </a:t>
            </a:r>
            <a:r>
              <a:rPr lang="en-US" dirty="0" err="1"/>
              <a:t>đặt</a:t>
            </a:r>
            <a:r>
              <a:rPr lang="en-US" dirty="0"/>
              <a:t> </a:t>
            </a:r>
            <a:r>
              <a:rPr lang="en-US" dirty="0" err="1"/>
              <a:t>ngưỡng</a:t>
            </a:r>
            <a:r>
              <a:rPr lang="en-US" dirty="0"/>
              <a:t> </a:t>
            </a:r>
            <a:r>
              <a:rPr lang="en-US" dirty="0" err="1"/>
              <a:t>là</a:t>
            </a:r>
            <a:r>
              <a:rPr lang="en-US" dirty="0"/>
              <a:t> 0.05.</a:t>
            </a:r>
          </a:p>
          <a:p>
            <a:r>
              <a:rPr lang="en-US" dirty="0" err="1">
                <a:solidFill>
                  <a:srgbClr val="FF0000"/>
                </a:solidFill>
              </a:rPr>
              <a:t>Loại</a:t>
            </a:r>
            <a:r>
              <a:rPr lang="en-US" dirty="0">
                <a:solidFill>
                  <a:srgbClr val="FF0000"/>
                </a:solidFill>
              </a:rPr>
              <a:t> </a:t>
            </a:r>
            <a:r>
              <a:rPr lang="en-US" dirty="0" err="1">
                <a:solidFill>
                  <a:srgbClr val="FF0000"/>
                </a:solidFill>
              </a:rPr>
              <a:t>bỏ</a:t>
            </a:r>
            <a:r>
              <a:rPr lang="en-US" dirty="0">
                <a:solidFill>
                  <a:srgbClr val="FF0000"/>
                </a:solidFill>
              </a:rPr>
              <a:t> </a:t>
            </a:r>
            <a:r>
              <a:rPr lang="en-US" dirty="0" err="1">
                <a:solidFill>
                  <a:srgbClr val="FF0000"/>
                </a:solidFill>
              </a:rPr>
              <a:t>những</a:t>
            </a:r>
            <a:r>
              <a:rPr lang="en-US" dirty="0">
                <a:solidFill>
                  <a:srgbClr val="FF0000"/>
                </a:solidFill>
              </a:rPr>
              <a:t> </a:t>
            </a:r>
            <a:r>
              <a:rPr lang="en-US" dirty="0" err="1">
                <a:solidFill>
                  <a:srgbClr val="FF0000"/>
                </a:solidFill>
              </a:rPr>
              <a:t>điểm</a:t>
            </a:r>
            <a:r>
              <a:rPr lang="en-US" dirty="0">
                <a:solidFill>
                  <a:srgbClr val="FF0000"/>
                </a:solidFill>
              </a:rPr>
              <a:t> </a:t>
            </a:r>
            <a:r>
              <a:rPr lang="en-US" dirty="0" err="1">
                <a:solidFill>
                  <a:srgbClr val="FF0000"/>
                </a:solidFill>
              </a:rPr>
              <a:t>dữ</a:t>
            </a:r>
            <a:r>
              <a:rPr lang="en-US" dirty="0">
                <a:solidFill>
                  <a:srgbClr val="FF0000"/>
                </a:solidFill>
              </a:rPr>
              <a:t> </a:t>
            </a:r>
            <a:r>
              <a:rPr lang="en-US" dirty="0" err="1">
                <a:solidFill>
                  <a:srgbClr val="FF0000"/>
                </a:solidFill>
              </a:rPr>
              <a:t>liệu</a:t>
            </a:r>
            <a:r>
              <a:rPr lang="en-US" dirty="0">
                <a:solidFill>
                  <a:srgbClr val="FF0000"/>
                </a:solidFill>
              </a:rPr>
              <a:t> </a:t>
            </a:r>
            <a:r>
              <a:rPr lang="en-US" dirty="0" err="1">
                <a:solidFill>
                  <a:srgbClr val="FF0000"/>
                </a:solidFill>
              </a:rPr>
              <a:t>có</a:t>
            </a:r>
            <a:r>
              <a:rPr lang="en-US" dirty="0">
                <a:solidFill>
                  <a:srgbClr val="FF0000"/>
                </a:solidFill>
              </a:rPr>
              <a:t> leverage &gt; 0.05.</a:t>
            </a:r>
          </a:p>
        </p:txBody>
      </p:sp>
    </p:spTree>
    <p:extLst>
      <p:ext uri="{BB962C8B-B14F-4D97-AF65-F5344CB8AC3E}">
        <p14:creationId xmlns:p14="http://schemas.microsoft.com/office/powerpoint/2010/main" val="77172982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0CBD-899B-44A6-98EB-BDF623130A11}"/>
              </a:ext>
            </a:extLst>
          </p:cNvPr>
          <p:cNvSpPr>
            <a:spLocks noGrp="1"/>
          </p:cNvSpPr>
          <p:nvPr>
            <p:ph type="title"/>
          </p:nvPr>
        </p:nvSpPr>
        <p:spPr/>
        <p:txBody>
          <a:bodyPr/>
          <a:lstStyle/>
          <a:p>
            <a:r>
              <a:rPr lang="en-US" dirty="0"/>
              <a:t>MÔ HÌNH WLS CÓ XỬ LÝ OUTLIER</a:t>
            </a:r>
          </a:p>
        </p:txBody>
      </p:sp>
      <p:sp>
        <p:nvSpPr>
          <p:cNvPr id="3" name="Content Placeholder 2">
            <a:extLst>
              <a:ext uri="{FF2B5EF4-FFF2-40B4-BE49-F238E27FC236}">
                <a16:creationId xmlns:a16="http://schemas.microsoft.com/office/drawing/2014/main" id="{B60C01B3-4929-4E7F-960D-4CC0E92588C4}"/>
              </a:ext>
            </a:extLst>
          </p:cNvPr>
          <p:cNvSpPr>
            <a:spLocks noGrp="1"/>
          </p:cNvSpPr>
          <p:nvPr>
            <p:ph sz="half" idx="1"/>
          </p:nvPr>
        </p:nvSpPr>
        <p:spPr/>
        <p:txBody>
          <a:bodyPr>
            <a:normAutofit fontScale="92500" lnSpcReduction="20000"/>
          </a:bodyPr>
          <a:lstStyle/>
          <a:p>
            <a:r>
              <a:rPr lang="en-US" dirty="0"/>
              <a:t>Quan </a:t>
            </a:r>
            <a:r>
              <a:rPr lang="en-US" dirty="0" err="1"/>
              <a:t>sát</a:t>
            </a:r>
            <a:r>
              <a:rPr lang="en-US" dirty="0"/>
              <a:t> summary </a:t>
            </a:r>
            <a:r>
              <a:rPr lang="en-US" dirty="0" err="1"/>
              <a:t>của</a:t>
            </a:r>
            <a:r>
              <a:rPr lang="en-US" dirty="0"/>
              <a:t> </a:t>
            </a:r>
            <a:r>
              <a:rPr lang="en-US" dirty="0" err="1"/>
              <a:t>mô</a:t>
            </a:r>
            <a:r>
              <a:rPr lang="en-US" dirty="0"/>
              <a:t> </a:t>
            </a:r>
            <a:r>
              <a:rPr lang="en-US" dirty="0" err="1"/>
              <a:t>hình</a:t>
            </a:r>
            <a:r>
              <a:rPr lang="en-US" dirty="0"/>
              <a:t> WLS </a:t>
            </a:r>
            <a:r>
              <a:rPr lang="en-US" dirty="0" err="1"/>
              <a:t>được</a:t>
            </a:r>
            <a:r>
              <a:rPr lang="en-US" dirty="0"/>
              <a:t> </a:t>
            </a:r>
            <a:r>
              <a:rPr lang="en-US" dirty="0" err="1"/>
              <a:t>huấn</a:t>
            </a:r>
            <a:r>
              <a:rPr lang="en-US" dirty="0"/>
              <a:t> </a:t>
            </a:r>
            <a:r>
              <a:rPr lang="en-US" dirty="0" err="1"/>
              <a:t>luyện</a:t>
            </a:r>
            <a:r>
              <a:rPr lang="en-US" dirty="0"/>
              <a:t> </a:t>
            </a:r>
            <a:r>
              <a:rPr lang="en-US" dirty="0" err="1"/>
              <a:t>trên</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xử</a:t>
            </a:r>
            <a:r>
              <a:rPr lang="en-US" dirty="0"/>
              <a:t> </a:t>
            </a:r>
            <a:r>
              <a:rPr lang="en-US" dirty="0" err="1"/>
              <a:t>lý</a:t>
            </a:r>
            <a:r>
              <a:rPr lang="en-US" dirty="0"/>
              <a:t>, </a:t>
            </a:r>
            <a:r>
              <a:rPr lang="en-US" dirty="0" err="1"/>
              <a:t>chúng</a:t>
            </a:r>
            <a:r>
              <a:rPr lang="en-US" dirty="0"/>
              <a:t> ta </a:t>
            </a:r>
            <a:r>
              <a:rPr lang="en-US" dirty="0" err="1"/>
              <a:t>thấy</a:t>
            </a:r>
            <a:r>
              <a:rPr lang="en-US" dirty="0"/>
              <a:t> </a:t>
            </a:r>
            <a:r>
              <a:rPr lang="en-US" dirty="0" err="1"/>
              <a:t>những</a:t>
            </a:r>
            <a:r>
              <a:rPr lang="en-US" dirty="0"/>
              <a:t> </a:t>
            </a:r>
            <a:r>
              <a:rPr lang="en-US" dirty="0" err="1"/>
              <a:t>tương</a:t>
            </a:r>
            <a:r>
              <a:rPr lang="en-US" dirty="0"/>
              <a:t> </a:t>
            </a:r>
            <a:r>
              <a:rPr lang="en-US" dirty="0" err="1"/>
              <a:t>tác</a:t>
            </a:r>
            <a:r>
              <a:rPr lang="en-US" dirty="0"/>
              <a:t> </a:t>
            </a:r>
            <a:r>
              <a:rPr lang="en-US" dirty="0" err="1"/>
              <a:t>có</a:t>
            </a:r>
            <a:r>
              <a:rPr lang="en-US" dirty="0"/>
              <a:t> ý </a:t>
            </a:r>
            <a:r>
              <a:rPr lang="en-US" dirty="0" err="1"/>
              <a:t>nghĩa</a:t>
            </a:r>
            <a:r>
              <a:rPr lang="en-US" dirty="0"/>
              <a:t> </a:t>
            </a:r>
            <a:r>
              <a:rPr lang="en-US" dirty="0" err="1"/>
              <a:t>cho</a:t>
            </a:r>
            <a:r>
              <a:rPr lang="en-US" dirty="0"/>
              <a:t> </a:t>
            </a:r>
            <a:r>
              <a:rPr lang="en-US" dirty="0" err="1"/>
              <a:t>mô</a:t>
            </a:r>
            <a:r>
              <a:rPr lang="en-US" dirty="0"/>
              <a:t> </a:t>
            </a:r>
            <a:r>
              <a:rPr lang="en-US" dirty="0" err="1"/>
              <a:t>hình</a:t>
            </a:r>
            <a:r>
              <a:rPr lang="en-US" dirty="0"/>
              <a:t> </a:t>
            </a:r>
            <a:r>
              <a:rPr lang="en-US" dirty="0" err="1"/>
              <a:t>sau</a:t>
            </a:r>
            <a:r>
              <a:rPr lang="en-US" dirty="0"/>
              <a:t>:</a:t>
            </a:r>
          </a:p>
          <a:p>
            <a:pPr lvl="1"/>
            <a:r>
              <a:rPr lang="en-US" dirty="0">
                <a:solidFill>
                  <a:srgbClr val="FF0000"/>
                </a:solidFill>
              </a:rPr>
              <a:t>age</a:t>
            </a:r>
          </a:p>
          <a:p>
            <a:pPr lvl="1"/>
            <a:r>
              <a:rPr lang="en-US" dirty="0"/>
              <a:t>Cement </a:t>
            </a:r>
          </a:p>
          <a:p>
            <a:pPr lvl="1"/>
            <a:r>
              <a:rPr lang="en-US" dirty="0" err="1">
                <a:solidFill>
                  <a:srgbClr val="FF0000"/>
                </a:solidFill>
              </a:rPr>
              <a:t>age:Cement</a:t>
            </a:r>
            <a:endParaRPr lang="en-US" dirty="0">
              <a:solidFill>
                <a:srgbClr val="FF0000"/>
              </a:solidFill>
            </a:endParaRPr>
          </a:p>
          <a:p>
            <a:pPr lvl="1"/>
            <a:r>
              <a:rPr lang="en-US" dirty="0" err="1"/>
              <a:t>age:Water</a:t>
            </a:r>
            <a:endParaRPr lang="en-US" dirty="0"/>
          </a:p>
          <a:p>
            <a:pPr lvl="1"/>
            <a:r>
              <a:rPr lang="en-US" dirty="0" err="1">
                <a:solidFill>
                  <a:srgbClr val="FF0000"/>
                </a:solidFill>
              </a:rPr>
              <a:t>age:FineAgg</a:t>
            </a:r>
            <a:endParaRPr lang="en-US" dirty="0">
              <a:solidFill>
                <a:srgbClr val="FF0000"/>
              </a:solidFill>
            </a:endParaRPr>
          </a:p>
          <a:p>
            <a:pPr lvl="1"/>
            <a:r>
              <a:rPr lang="en-US" dirty="0" err="1"/>
              <a:t>age:Cement:FineAgg</a:t>
            </a:r>
            <a:endParaRPr lang="en-US" dirty="0"/>
          </a:p>
          <a:p>
            <a:pPr lvl="1"/>
            <a:r>
              <a:rPr lang="en-US" dirty="0" err="1">
                <a:solidFill>
                  <a:srgbClr val="FF0000"/>
                </a:solidFill>
              </a:rPr>
              <a:t>Bởi</a:t>
            </a:r>
            <a:r>
              <a:rPr lang="en-US" dirty="0">
                <a:solidFill>
                  <a:srgbClr val="FF0000"/>
                </a:solidFill>
              </a:rPr>
              <a:t> </a:t>
            </a:r>
            <a:r>
              <a:rPr lang="en-US" dirty="0" err="1">
                <a:solidFill>
                  <a:srgbClr val="FF0000"/>
                </a:solidFill>
              </a:rPr>
              <a:t>đều</a:t>
            </a:r>
            <a:r>
              <a:rPr lang="en-US" dirty="0">
                <a:solidFill>
                  <a:srgbClr val="FF0000"/>
                </a:solidFill>
              </a:rPr>
              <a:t> </a:t>
            </a:r>
            <a:r>
              <a:rPr lang="en-US" dirty="0" err="1">
                <a:solidFill>
                  <a:srgbClr val="FF0000"/>
                </a:solidFill>
              </a:rPr>
              <a:t>có</a:t>
            </a:r>
            <a:r>
              <a:rPr lang="en-US" dirty="0">
                <a:solidFill>
                  <a:srgbClr val="FF0000"/>
                </a:solidFill>
              </a:rPr>
              <a:t> p-value&lt;0.05</a:t>
            </a:r>
          </a:p>
          <a:p>
            <a:endParaRPr lang="en-US" dirty="0"/>
          </a:p>
        </p:txBody>
      </p:sp>
      <p:pic>
        <p:nvPicPr>
          <p:cNvPr id="6" name="Content Placeholder 5">
            <a:extLst>
              <a:ext uri="{FF2B5EF4-FFF2-40B4-BE49-F238E27FC236}">
                <a16:creationId xmlns:a16="http://schemas.microsoft.com/office/drawing/2014/main" id="{858892DB-944A-4C9A-9ABD-C60594A0C3B7}"/>
              </a:ext>
            </a:extLst>
          </p:cNvPr>
          <p:cNvPicPr>
            <a:picLocks noGrp="1" noChangeAspect="1"/>
          </p:cNvPicPr>
          <p:nvPr>
            <p:ph sz="half" idx="2"/>
          </p:nvPr>
        </p:nvPicPr>
        <p:blipFill>
          <a:blip r:embed="rId2"/>
          <a:stretch>
            <a:fillRect/>
          </a:stretch>
        </p:blipFill>
        <p:spPr>
          <a:xfrm>
            <a:off x="6197600" y="1952826"/>
            <a:ext cx="5384800" cy="3820710"/>
          </a:xfrm>
        </p:spPr>
      </p:pic>
    </p:spTree>
    <p:extLst>
      <p:ext uri="{BB962C8B-B14F-4D97-AF65-F5344CB8AC3E}">
        <p14:creationId xmlns:p14="http://schemas.microsoft.com/office/powerpoint/2010/main" val="31463733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AA5AE1-2D10-4D5A-AA5D-F67353171AEA}"/>
              </a:ext>
            </a:extLst>
          </p:cNvPr>
          <p:cNvSpPr>
            <a:spLocks noGrp="1"/>
          </p:cNvSpPr>
          <p:nvPr>
            <p:ph type="title"/>
          </p:nvPr>
        </p:nvSpPr>
        <p:spPr/>
        <p:txBody>
          <a:bodyPr/>
          <a:lstStyle/>
          <a:p>
            <a:r>
              <a:rPr lang="en-US" dirty="0"/>
              <a:t>MÔ HÌNH WLS CÓ XỬ LÝ OUTLIER</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62A4A2DF-57F2-4D08-AAAD-4AA0C379A379}"/>
                  </a:ext>
                </a:extLst>
              </p:cNvPr>
              <p:cNvSpPr>
                <a:spLocks noGrp="1"/>
              </p:cNvSpPr>
              <p:nvPr>
                <p:ph idx="1"/>
              </p:nvPr>
            </p:nvSpPr>
            <p:spPr/>
            <p:txBody>
              <a:bodyPr/>
              <a:lstStyle/>
              <a:p>
                <a:r>
                  <a:rPr lang="en-US" dirty="0"/>
                  <a:t>Phương </a:t>
                </a:r>
                <a:r>
                  <a:rPr lang="en-US" dirty="0" err="1"/>
                  <a:t>trình</a:t>
                </a:r>
                <a:r>
                  <a:rPr lang="en-US" dirty="0"/>
                  <a:t> </a:t>
                </a:r>
                <a:r>
                  <a:rPr lang="en-US" dirty="0" err="1"/>
                  <a:t>hồi</a:t>
                </a:r>
                <a:r>
                  <a:rPr lang="en-US" dirty="0"/>
                  <a:t> </a:t>
                </a:r>
                <a:r>
                  <a:rPr lang="en-US" dirty="0" err="1"/>
                  <a:t>quy</a:t>
                </a:r>
                <a:r>
                  <a:rPr lang="en-US" dirty="0"/>
                  <a:t> </a:t>
                </a:r>
                <a:r>
                  <a:rPr lang="en-US" dirty="0" err="1"/>
                  <a:t>của</a:t>
                </a:r>
                <a:r>
                  <a:rPr lang="en-US" dirty="0"/>
                  <a:t> </a:t>
                </a:r>
                <a:r>
                  <a:rPr lang="en-US" dirty="0" err="1"/>
                  <a:t>mô</a:t>
                </a:r>
                <a:r>
                  <a:rPr lang="en-US" dirty="0"/>
                  <a:t> </a:t>
                </a:r>
                <a:r>
                  <a:rPr lang="en-US" dirty="0" err="1"/>
                  <a:t>hình</a:t>
                </a:r>
                <a:r>
                  <a:rPr lang="en-US" dirty="0"/>
                  <a:t>:</a:t>
                </a:r>
              </a:p>
              <a:p>
                <a14:m>
                  <m:oMath xmlns:m="http://schemas.openxmlformats.org/officeDocument/2006/math">
                    <m:r>
                      <a:rPr lang="en-US" sz="240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𝑠𝑡𝑟𝑒𝑛𝑔𝑡h</m:t>
                    </m:r>
                    <m:r>
                      <a:rPr lang="en-US" sz="240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=1.992</m:t>
                    </m:r>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𝑎𝑔𝑒</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+8.452</m:t>
                    </m:r>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10</m:t>
                        </m:r>
                      </m:e>
                      <m:sup>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𝐶𝑒𝑚𝑒𝑛𝑡</m:t>
                    </m:r>
                  </m:oMath>
                </a14:m>
                <a:br>
                  <a:rPr lang="en-US" sz="2400" i="1" dirty="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a:br>
                <a14:m>
                  <m:oMath xmlns:m="http://schemas.openxmlformats.org/officeDocument/2006/math">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−1.834</m:t>
                    </m:r>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10</m:t>
                        </m:r>
                      </m:e>
                      <m:sup>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−3</m:t>
                        </m:r>
                      </m:sup>
                    </m:sSup>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𝑎𝑔𝑒</m:t>
                    </m:r>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𝐶𝑒𝑚𝑒𝑛𝑡</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−4.334</m:t>
                    </m:r>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10</m:t>
                        </m:r>
                      </m:e>
                      <m:sup>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−3</m:t>
                        </m:r>
                      </m:sup>
                    </m:sSup>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𝑎𝑔𝑒</m:t>
                    </m:r>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𝑊𝑎𝑡𝑒𝑟</m:t>
                    </m:r>
                  </m:oMath>
                </a14:m>
                <a:br>
                  <a:rPr lang="en-US" sz="2400" i="1" dirty="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a:br>
                <a14:m>
                  <m:oMath xmlns:m="http://schemas.openxmlformats.org/officeDocument/2006/math">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−1.135</m:t>
                    </m:r>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10</m:t>
                        </m:r>
                      </m:e>
                      <m:sup>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−3</m:t>
                        </m:r>
                      </m:sup>
                    </m:sSup>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𝑎𝑔𝑒</m:t>
                    </m:r>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𝐹𝑖𝑛𝑒𝐴𝑔𝑔</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+1.988</m:t>
                    </m:r>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10</m:t>
                        </m:r>
                      </m:e>
                      <m:sup>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−6</m:t>
                        </m:r>
                      </m:sup>
                    </m:sSup>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𝑎𝑔𝑒</m:t>
                    </m:r>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𝐶𝑒𝑚𝑒𝑛𝑡</m:t>
                    </m:r>
                    <m:r>
                      <a:rPr lang="en-US" sz="24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𝐹𝑖𝑛𝑒𝐴𝑔𝑔</m:t>
                    </m:r>
                  </m:oMath>
                </a14:m>
                <a:endParaRPr lang="en-US" sz="2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a:p>
                <a:endParaRPr lang="en-US" dirty="0"/>
              </a:p>
            </p:txBody>
          </p:sp>
        </mc:Choice>
        <mc:Fallback>
          <p:sp>
            <p:nvSpPr>
              <p:cNvPr id="6" name="Content Placeholder 5">
                <a:extLst>
                  <a:ext uri="{FF2B5EF4-FFF2-40B4-BE49-F238E27FC236}">
                    <a16:creationId xmlns:a16="http://schemas.microsoft.com/office/drawing/2014/main" id="{62A4A2DF-57F2-4D08-AAAD-4AA0C379A379}"/>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374776616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9FD5D-78FC-4DA9-A204-204501FC269C}"/>
              </a:ext>
            </a:extLst>
          </p:cNvPr>
          <p:cNvSpPr>
            <a:spLocks noGrp="1"/>
          </p:cNvSpPr>
          <p:nvPr>
            <p:ph type="title"/>
          </p:nvPr>
        </p:nvSpPr>
        <p:spPr/>
        <p:txBody>
          <a:bodyPr/>
          <a:lstStyle/>
          <a:p>
            <a:r>
              <a:rPr lang="en-US" dirty="0"/>
              <a:t>MÔ HÌNH WLS CÓ XỬ LÝ OUTLIER</a:t>
            </a:r>
          </a:p>
        </p:txBody>
      </p:sp>
      <p:sp>
        <p:nvSpPr>
          <p:cNvPr id="3" name="Content Placeholder 2">
            <a:extLst>
              <a:ext uri="{FF2B5EF4-FFF2-40B4-BE49-F238E27FC236}">
                <a16:creationId xmlns:a16="http://schemas.microsoft.com/office/drawing/2014/main" id="{52E012BE-450B-487A-A5E1-27E0C442C27B}"/>
              </a:ext>
            </a:extLst>
          </p:cNvPr>
          <p:cNvSpPr>
            <a:spLocks noGrp="1"/>
          </p:cNvSpPr>
          <p:nvPr>
            <p:ph idx="1"/>
          </p:nvPr>
        </p:nvSpPr>
        <p:spPr/>
        <p:txBody>
          <a:bodyPr/>
          <a:lstStyle/>
          <a:p>
            <a:pPr algn="just"/>
            <a:r>
              <a:rPr lang="vi-VN" dirty="0"/>
              <a:t>Chỉ số R-Square hiệu chỉnh của mô hình mới đạt 0.6846, tăng 0.8463 so</a:t>
            </a:r>
            <a:r>
              <a:rPr lang="en-US" dirty="0"/>
              <a:t> </a:t>
            </a:r>
            <a:r>
              <a:rPr lang="vi-VN" dirty="0"/>
              <a:t>với mô hình chưa xử lí outliers. </a:t>
            </a:r>
            <a:endParaRPr lang="en-US" dirty="0"/>
          </a:p>
          <a:p>
            <a:pPr algn="just"/>
            <a:r>
              <a:rPr lang="vi-VN" dirty="0">
                <a:solidFill>
                  <a:srgbClr val="FF0000"/>
                </a:solidFill>
              </a:rPr>
              <a:t>Điều đó cho thấy việc xử lí outliers cho ra kết</a:t>
            </a:r>
            <a:r>
              <a:rPr lang="en-US" dirty="0">
                <a:solidFill>
                  <a:srgbClr val="FF0000"/>
                </a:solidFill>
              </a:rPr>
              <a:t> </a:t>
            </a:r>
            <a:r>
              <a:rPr lang="vi-VN" dirty="0">
                <a:solidFill>
                  <a:srgbClr val="FF0000"/>
                </a:solidFill>
              </a:rPr>
              <a:t>quả khả quan</a:t>
            </a:r>
            <a:r>
              <a:rPr lang="en-US" dirty="0">
                <a:solidFill>
                  <a:srgbClr val="FF0000"/>
                </a:solidFill>
              </a:rPr>
              <a:t> ở </a:t>
            </a:r>
            <a:r>
              <a:rPr lang="en-US" dirty="0" err="1">
                <a:solidFill>
                  <a:srgbClr val="FF0000"/>
                </a:solidFill>
              </a:rPr>
              <a:t>mức</a:t>
            </a:r>
            <a:r>
              <a:rPr lang="en-US" dirty="0">
                <a:solidFill>
                  <a:srgbClr val="FF0000"/>
                </a:solidFill>
              </a:rPr>
              <a:t> </a:t>
            </a:r>
            <a:r>
              <a:rPr lang="en-US" dirty="0" err="1">
                <a:solidFill>
                  <a:srgbClr val="FF0000"/>
                </a:solidFill>
              </a:rPr>
              <a:t>độ</a:t>
            </a:r>
            <a:r>
              <a:rPr lang="en-US" dirty="0">
                <a:solidFill>
                  <a:srgbClr val="FF0000"/>
                </a:solidFill>
              </a:rPr>
              <a:t> </a:t>
            </a:r>
            <a:r>
              <a:rPr lang="en-US" dirty="0" err="1">
                <a:solidFill>
                  <a:srgbClr val="FF0000"/>
                </a:solidFill>
              </a:rPr>
              <a:t>nhất</a:t>
            </a:r>
            <a:r>
              <a:rPr lang="en-US" dirty="0">
                <a:solidFill>
                  <a:srgbClr val="FF0000"/>
                </a:solidFill>
              </a:rPr>
              <a:t> </a:t>
            </a:r>
            <a:r>
              <a:rPr lang="en-US" dirty="0" err="1">
                <a:solidFill>
                  <a:srgbClr val="FF0000"/>
                </a:solidFill>
              </a:rPr>
              <a:t>định</a:t>
            </a:r>
            <a:r>
              <a:rPr lang="en-US" dirty="0">
                <a:solidFill>
                  <a:srgbClr val="FF0000"/>
                </a:solidFill>
              </a:rPr>
              <a:t>.</a:t>
            </a:r>
          </a:p>
        </p:txBody>
      </p:sp>
    </p:spTree>
    <p:extLst>
      <p:ext uri="{BB962C8B-B14F-4D97-AF65-F5344CB8AC3E}">
        <p14:creationId xmlns:p14="http://schemas.microsoft.com/office/powerpoint/2010/main" val="151244922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4073E7E-1CCD-41FA-9D83-681A2042F5F3}"/>
              </a:ext>
            </a:extLst>
          </p:cNvPr>
          <p:cNvSpPr>
            <a:spLocks noGrp="1"/>
          </p:cNvSpPr>
          <p:nvPr>
            <p:ph type="title"/>
          </p:nvPr>
        </p:nvSpPr>
        <p:spPr>
          <a:xfrm>
            <a:off x="963084" y="4406901"/>
            <a:ext cx="10363200" cy="1362075"/>
          </a:xfrm>
        </p:spPr>
        <p:txBody>
          <a:bodyPr anchor="t"/>
          <a:lstStyle/>
          <a:p>
            <a:pPr algn="l"/>
            <a:r>
              <a:rPr lang="en-US"/>
              <a:t>ĐÁNH GIÁ MÔ HÌNH</a:t>
            </a:r>
            <a:endParaRPr lang="en-US" dirty="0"/>
          </a:p>
        </p:txBody>
      </p:sp>
    </p:spTree>
    <p:extLst>
      <p:ext uri="{BB962C8B-B14F-4D97-AF65-F5344CB8AC3E}">
        <p14:creationId xmlns:p14="http://schemas.microsoft.com/office/powerpoint/2010/main" val="24083972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6CC3-8E10-4953-BDF9-8BF11B5D4700}"/>
              </a:ext>
            </a:extLst>
          </p:cNvPr>
          <p:cNvSpPr>
            <a:spLocks noGrp="1"/>
          </p:cNvSpPr>
          <p:nvPr>
            <p:ph type="title"/>
          </p:nvPr>
        </p:nvSpPr>
        <p:spPr/>
        <p:txBody>
          <a:bodyPr/>
          <a:lstStyle/>
          <a:p>
            <a:r>
              <a:rPr lang="en-US"/>
              <a:t>ĐÁNH GIÁ MÔ HÌNH</a:t>
            </a:r>
            <a:endParaRPr lang="vi-VN"/>
          </a:p>
        </p:txBody>
      </p:sp>
      <p:sp>
        <p:nvSpPr>
          <p:cNvPr id="4" name="Content Placeholder 3">
            <a:extLst>
              <a:ext uri="{FF2B5EF4-FFF2-40B4-BE49-F238E27FC236}">
                <a16:creationId xmlns:a16="http://schemas.microsoft.com/office/drawing/2014/main" id="{B7B888C6-089E-4DDC-B0FC-56DCB4813544}"/>
              </a:ext>
            </a:extLst>
          </p:cNvPr>
          <p:cNvSpPr>
            <a:spLocks noGrp="1"/>
          </p:cNvSpPr>
          <p:nvPr>
            <p:ph idx="16"/>
          </p:nvPr>
        </p:nvSpPr>
        <p:spPr/>
        <p:txBody>
          <a:bodyPr/>
          <a:lstStyle/>
          <a:p>
            <a:r>
              <a:rPr lang="en-US" dirty="0" err="1"/>
              <a:t>Trực</a:t>
            </a:r>
            <a:r>
              <a:rPr lang="en-US" dirty="0"/>
              <a:t> </a:t>
            </a:r>
            <a:r>
              <a:rPr lang="en-US" dirty="0" err="1"/>
              <a:t>quan</a:t>
            </a:r>
            <a:r>
              <a:rPr lang="en-US" dirty="0"/>
              <a:t> </a:t>
            </a:r>
            <a:r>
              <a:rPr lang="en-US" dirty="0" err="1"/>
              <a:t>hóa</a:t>
            </a:r>
            <a:r>
              <a:rPr lang="en-US" dirty="0"/>
              <a:t> </a:t>
            </a:r>
            <a:r>
              <a:rPr lang="en-US" dirty="0" err="1"/>
              <a:t>kết</a:t>
            </a:r>
            <a:r>
              <a:rPr lang="en-US" dirty="0"/>
              <a:t> </a:t>
            </a:r>
            <a:r>
              <a:rPr lang="en-US" dirty="0" err="1"/>
              <a:t>quả</a:t>
            </a:r>
            <a:r>
              <a:rPr lang="en-US" dirty="0"/>
              <a:t> </a:t>
            </a:r>
            <a:r>
              <a:rPr lang="en-US" dirty="0" err="1"/>
              <a:t>dự</a:t>
            </a:r>
            <a:r>
              <a:rPr lang="en-US" dirty="0"/>
              <a:t> </a:t>
            </a:r>
            <a:r>
              <a:rPr lang="en-US" dirty="0" err="1"/>
              <a:t>đoán</a:t>
            </a:r>
            <a:r>
              <a:rPr lang="en-US" dirty="0"/>
              <a:t> </a:t>
            </a:r>
            <a:r>
              <a:rPr lang="en-US" dirty="0" err="1"/>
              <a:t>trên</a:t>
            </a:r>
            <a:r>
              <a:rPr lang="en-US" dirty="0"/>
              <a:t> </a:t>
            </a:r>
            <a:r>
              <a:rPr lang="en-US" dirty="0" err="1"/>
              <a:t>tập</a:t>
            </a:r>
            <a:r>
              <a:rPr lang="en-US" dirty="0"/>
              <a:t> train.</a:t>
            </a:r>
          </a:p>
          <a:p>
            <a:r>
              <a:rPr lang="en-US" dirty="0" err="1">
                <a:solidFill>
                  <a:srgbClr val="FF0000"/>
                </a:solidFill>
              </a:rPr>
              <a:t>Trục</a:t>
            </a:r>
            <a:r>
              <a:rPr lang="en-US" dirty="0">
                <a:solidFill>
                  <a:srgbClr val="FF0000"/>
                </a:solidFill>
              </a:rPr>
              <a:t> x: </a:t>
            </a:r>
            <a:r>
              <a:rPr lang="en-US" dirty="0" err="1">
                <a:solidFill>
                  <a:srgbClr val="FF0000"/>
                </a:solidFill>
              </a:rPr>
              <a:t>giá</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thực</a:t>
            </a:r>
            <a:r>
              <a:rPr lang="en-US" dirty="0">
                <a:solidFill>
                  <a:srgbClr val="FF0000"/>
                </a:solidFill>
              </a:rPr>
              <a:t>, </a:t>
            </a:r>
            <a:r>
              <a:rPr lang="en-US" dirty="0" err="1">
                <a:solidFill>
                  <a:srgbClr val="FF0000"/>
                </a:solidFill>
              </a:rPr>
              <a:t>trục</a:t>
            </a:r>
            <a:r>
              <a:rPr lang="en-US" dirty="0">
                <a:solidFill>
                  <a:srgbClr val="FF0000"/>
                </a:solidFill>
              </a:rPr>
              <a:t> y: </a:t>
            </a:r>
            <a:r>
              <a:rPr lang="en-US" dirty="0" err="1">
                <a:solidFill>
                  <a:srgbClr val="FF0000"/>
                </a:solidFill>
              </a:rPr>
              <a:t>giá</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dự</a:t>
            </a:r>
            <a:r>
              <a:rPr lang="en-US" dirty="0">
                <a:solidFill>
                  <a:srgbClr val="FF0000"/>
                </a:solidFill>
              </a:rPr>
              <a:t> </a:t>
            </a:r>
            <a:r>
              <a:rPr lang="en-US" dirty="0" err="1">
                <a:solidFill>
                  <a:srgbClr val="FF0000"/>
                </a:solidFill>
              </a:rPr>
              <a:t>đoán</a:t>
            </a:r>
            <a:r>
              <a:rPr lang="en-US" dirty="0">
                <a:solidFill>
                  <a:srgbClr val="FF0000"/>
                </a:solidFill>
              </a:rPr>
              <a:t>.</a:t>
            </a:r>
            <a:endParaRPr lang="vi-VN" dirty="0">
              <a:solidFill>
                <a:srgbClr val="FF0000"/>
              </a:solidFill>
            </a:endParaRPr>
          </a:p>
          <a:p>
            <a:endParaRPr lang="en-US" dirty="0"/>
          </a:p>
        </p:txBody>
      </p:sp>
      <p:pic>
        <p:nvPicPr>
          <p:cNvPr id="6" name="Content Placeholder 5" descr="Chart, histogram, scatter chart&#10;&#10;Description automatically generated">
            <a:extLst>
              <a:ext uri="{FF2B5EF4-FFF2-40B4-BE49-F238E27FC236}">
                <a16:creationId xmlns:a16="http://schemas.microsoft.com/office/drawing/2014/main" id="{040707C6-A5B8-49D6-84C0-41BFD2E245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1399133"/>
            <a:ext cx="6858000" cy="3754934"/>
          </a:xfrm>
        </p:spPr>
      </p:pic>
    </p:spTree>
    <p:extLst>
      <p:ext uri="{BB962C8B-B14F-4D97-AF65-F5344CB8AC3E}">
        <p14:creationId xmlns:p14="http://schemas.microsoft.com/office/powerpoint/2010/main" val="398971288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6CC3-8E10-4953-BDF9-8BF11B5D4700}"/>
              </a:ext>
            </a:extLst>
          </p:cNvPr>
          <p:cNvSpPr>
            <a:spLocks noGrp="1"/>
          </p:cNvSpPr>
          <p:nvPr>
            <p:ph type="title"/>
          </p:nvPr>
        </p:nvSpPr>
        <p:spPr/>
        <p:txBody>
          <a:bodyPr/>
          <a:lstStyle/>
          <a:p>
            <a:r>
              <a:rPr lang="en-US"/>
              <a:t>ĐÁNH GIÁ MÔ HÌNH</a:t>
            </a:r>
            <a:endParaRPr lang="vi-VN"/>
          </a:p>
        </p:txBody>
      </p:sp>
      <p:sp>
        <p:nvSpPr>
          <p:cNvPr id="4" name="Content Placeholder 3">
            <a:extLst>
              <a:ext uri="{FF2B5EF4-FFF2-40B4-BE49-F238E27FC236}">
                <a16:creationId xmlns:a16="http://schemas.microsoft.com/office/drawing/2014/main" id="{B7B888C6-089E-4DDC-B0FC-56DCB4813544}"/>
              </a:ext>
            </a:extLst>
          </p:cNvPr>
          <p:cNvSpPr>
            <a:spLocks noGrp="1"/>
          </p:cNvSpPr>
          <p:nvPr>
            <p:ph idx="16"/>
          </p:nvPr>
        </p:nvSpPr>
        <p:spPr/>
        <p:txBody>
          <a:bodyPr/>
          <a:lstStyle/>
          <a:p>
            <a:r>
              <a:rPr lang="en-US" dirty="0" err="1"/>
              <a:t>Trực</a:t>
            </a:r>
            <a:r>
              <a:rPr lang="en-US" dirty="0"/>
              <a:t> </a:t>
            </a:r>
            <a:r>
              <a:rPr lang="en-US" dirty="0" err="1"/>
              <a:t>quan</a:t>
            </a:r>
            <a:r>
              <a:rPr lang="en-US" dirty="0"/>
              <a:t> </a:t>
            </a:r>
            <a:r>
              <a:rPr lang="en-US" dirty="0" err="1"/>
              <a:t>hóa</a:t>
            </a:r>
            <a:r>
              <a:rPr lang="en-US" dirty="0"/>
              <a:t> </a:t>
            </a:r>
            <a:r>
              <a:rPr lang="en-US" dirty="0" err="1"/>
              <a:t>kết</a:t>
            </a:r>
            <a:r>
              <a:rPr lang="en-US" dirty="0"/>
              <a:t> </a:t>
            </a:r>
            <a:r>
              <a:rPr lang="en-US" dirty="0" err="1"/>
              <a:t>quả</a:t>
            </a:r>
            <a:r>
              <a:rPr lang="en-US" dirty="0"/>
              <a:t> </a:t>
            </a:r>
            <a:r>
              <a:rPr lang="en-US" dirty="0" err="1"/>
              <a:t>dự</a:t>
            </a:r>
            <a:r>
              <a:rPr lang="en-US" dirty="0"/>
              <a:t> </a:t>
            </a:r>
            <a:r>
              <a:rPr lang="en-US" dirty="0" err="1"/>
              <a:t>đoán</a:t>
            </a:r>
            <a:r>
              <a:rPr lang="en-US" dirty="0"/>
              <a:t> </a:t>
            </a:r>
            <a:r>
              <a:rPr lang="en-US" dirty="0" err="1"/>
              <a:t>trên</a:t>
            </a:r>
            <a:r>
              <a:rPr lang="en-US" dirty="0"/>
              <a:t> </a:t>
            </a:r>
            <a:r>
              <a:rPr lang="en-US" dirty="0" err="1"/>
              <a:t>tập</a:t>
            </a:r>
            <a:r>
              <a:rPr lang="en-US" dirty="0"/>
              <a:t> test.</a:t>
            </a:r>
          </a:p>
          <a:p>
            <a:r>
              <a:rPr lang="en-US" dirty="0" err="1">
                <a:solidFill>
                  <a:srgbClr val="FF0000"/>
                </a:solidFill>
              </a:rPr>
              <a:t>Trục</a:t>
            </a:r>
            <a:r>
              <a:rPr lang="en-US" dirty="0">
                <a:solidFill>
                  <a:srgbClr val="FF0000"/>
                </a:solidFill>
              </a:rPr>
              <a:t> x: </a:t>
            </a:r>
            <a:r>
              <a:rPr lang="en-US" dirty="0" err="1">
                <a:solidFill>
                  <a:srgbClr val="FF0000"/>
                </a:solidFill>
              </a:rPr>
              <a:t>giá</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thực</a:t>
            </a:r>
            <a:r>
              <a:rPr lang="en-US" dirty="0">
                <a:solidFill>
                  <a:srgbClr val="FF0000"/>
                </a:solidFill>
              </a:rPr>
              <a:t>, </a:t>
            </a:r>
            <a:r>
              <a:rPr lang="en-US" dirty="0" err="1">
                <a:solidFill>
                  <a:srgbClr val="FF0000"/>
                </a:solidFill>
              </a:rPr>
              <a:t>trục</a:t>
            </a:r>
            <a:r>
              <a:rPr lang="en-US" dirty="0">
                <a:solidFill>
                  <a:srgbClr val="FF0000"/>
                </a:solidFill>
              </a:rPr>
              <a:t> y: </a:t>
            </a:r>
            <a:r>
              <a:rPr lang="en-US" dirty="0" err="1">
                <a:solidFill>
                  <a:srgbClr val="FF0000"/>
                </a:solidFill>
              </a:rPr>
              <a:t>giá</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dự</a:t>
            </a:r>
            <a:r>
              <a:rPr lang="en-US" dirty="0">
                <a:solidFill>
                  <a:srgbClr val="FF0000"/>
                </a:solidFill>
              </a:rPr>
              <a:t> </a:t>
            </a:r>
            <a:r>
              <a:rPr lang="en-US" dirty="0" err="1">
                <a:solidFill>
                  <a:srgbClr val="FF0000"/>
                </a:solidFill>
              </a:rPr>
              <a:t>đoán</a:t>
            </a:r>
            <a:r>
              <a:rPr lang="en-US" dirty="0">
                <a:solidFill>
                  <a:srgbClr val="FF0000"/>
                </a:solidFill>
              </a:rPr>
              <a:t>.</a:t>
            </a:r>
            <a:endParaRPr lang="vi-VN" dirty="0">
              <a:solidFill>
                <a:srgbClr val="FF0000"/>
              </a:solidFill>
            </a:endParaRPr>
          </a:p>
          <a:p>
            <a:endParaRPr lang="en-US" dirty="0"/>
          </a:p>
        </p:txBody>
      </p:sp>
      <p:pic>
        <p:nvPicPr>
          <p:cNvPr id="6" name="Content Placeholder 5" descr="Graphical user interface, chart, application&#10;&#10;Description automatically generated">
            <a:extLst>
              <a:ext uri="{FF2B5EF4-FFF2-40B4-BE49-F238E27FC236}">
                <a16:creationId xmlns:a16="http://schemas.microsoft.com/office/drawing/2014/main" id="{56974A1D-0D48-445F-B7AF-E2DA70CAE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1315690"/>
            <a:ext cx="7162800" cy="3921820"/>
          </a:xfrm>
        </p:spPr>
      </p:pic>
    </p:spTree>
    <p:extLst>
      <p:ext uri="{BB962C8B-B14F-4D97-AF65-F5344CB8AC3E}">
        <p14:creationId xmlns:p14="http://schemas.microsoft.com/office/powerpoint/2010/main" val="412057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6CC3-8E10-4953-BDF9-8BF11B5D4700}"/>
              </a:ext>
            </a:extLst>
          </p:cNvPr>
          <p:cNvSpPr>
            <a:spLocks noGrp="1"/>
          </p:cNvSpPr>
          <p:nvPr>
            <p:ph type="title"/>
          </p:nvPr>
        </p:nvSpPr>
        <p:spPr/>
        <p:txBody>
          <a:bodyPr/>
          <a:lstStyle/>
          <a:p>
            <a:r>
              <a:rPr lang="en-US"/>
              <a:t>ĐÁNH GIÁ MÔ HÌNH</a:t>
            </a:r>
            <a:endParaRPr lang="vi-VN"/>
          </a:p>
        </p:txBody>
      </p:sp>
      <p:sp>
        <p:nvSpPr>
          <p:cNvPr id="7" name="Content Placeholder 6">
            <a:extLst>
              <a:ext uri="{FF2B5EF4-FFF2-40B4-BE49-F238E27FC236}">
                <a16:creationId xmlns:a16="http://schemas.microsoft.com/office/drawing/2014/main" id="{DB8D3122-FA77-4EF7-AD36-DC3BDA4C68BD}"/>
              </a:ext>
            </a:extLst>
          </p:cNvPr>
          <p:cNvSpPr>
            <a:spLocks noGrp="1"/>
          </p:cNvSpPr>
          <p:nvPr>
            <p:ph idx="16"/>
          </p:nvPr>
        </p:nvSpPr>
        <p:spPr/>
        <p:txBody>
          <a:bodyPr/>
          <a:lstStyle/>
          <a:p>
            <a:r>
              <a:rPr lang="en-US" dirty="0"/>
              <a:t>Accuracy</a:t>
            </a:r>
          </a:p>
        </p:txBody>
      </p:sp>
      <p:pic>
        <p:nvPicPr>
          <p:cNvPr id="8" name="Content Placeholder 4">
            <a:extLst>
              <a:ext uri="{FF2B5EF4-FFF2-40B4-BE49-F238E27FC236}">
                <a16:creationId xmlns:a16="http://schemas.microsoft.com/office/drawing/2014/main" id="{EC7E21E6-629C-49F3-A1E3-883CBB9266B1}"/>
              </a:ext>
            </a:extLst>
          </p:cNvPr>
          <p:cNvPicPr>
            <a:picLocks noGrp="1" noChangeAspect="1"/>
          </p:cNvPicPr>
          <p:nvPr>
            <p:ph idx="1"/>
          </p:nvPr>
        </p:nvPicPr>
        <p:blipFill>
          <a:blip r:embed="rId2"/>
          <a:stretch>
            <a:fillRect/>
          </a:stretch>
        </p:blipFill>
        <p:spPr>
          <a:xfrm>
            <a:off x="462235" y="1723105"/>
            <a:ext cx="11267530" cy="3106990"/>
          </a:xfrm>
        </p:spPr>
      </p:pic>
    </p:spTree>
    <p:extLst>
      <p:ext uri="{BB962C8B-B14F-4D97-AF65-F5344CB8AC3E}">
        <p14:creationId xmlns:p14="http://schemas.microsoft.com/office/powerpoint/2010/main" val="258408644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6CC3-8E10-4953-BDF9-8BF11B5D4700}"/>
              </a:ext>
            </a:extLst>
          </p:cNvPr>
          <p:cNvSpPr>
            <a:spLocks noGrp="1"/>
          </p:cNvSpPr>
          <p:nvPr>
            <p:ph type="title"/>
          </p:nvPr>
        </p:nvSpPr>
        <p:spPr/>
        <p:txBody>
          <a:bodyPr/>
          <a:lstStyle/>
          <a:p>
            <a:r>
              <a:rPr lang="en-US"/>
              <a:t>ĐÁNH GIÁ MÔ HÌNH</a:t>
            </a:r>
            <a:endParaRPr lang="vi-VN"/>
          </a:p>
        </p:txBody>
      </p:sp>
      <p:sp>
        <p:nvSpPr>
          <p:cNvPr id="10" name="Content Placeholder 9">
            <a:extLst>
              <a:ext uri="{FF2B5EF4-FFF2-40B4-BE49-F238E27FC236}">
                <a16:creationId xmlns:a16="http://schemas.microsoft.com/office/drawing/2014/main" id="{1281F691-C96A-4229-9D19-C00F59AC68C2}"/>
              </a:ext>
            </a:extLst>
          </p:cNvPr>
          <p:cNvSpPr>
            <a:spLocks noGrp="1"/>
          </p:cNvSpPr>
          <p:nvPr>
            <p:ph idx="1"/>
          </p:nvPr>
        </p:nvSpPr>
        <p:spPr/>
        <p:txBody>
          <a:bodyPr/>
          <a:lstStyle/>
          <a:p>
            <a:pPr algn="just"/>
            <a:r>
              <a:rPr lang="vi-VN" dirty="0"/>
              <a:t>Giả thuyết 1: </a:t>
            </a:r>
            <a:r>
              <a:rPr lang="vi-VN" dirty="0">
                <a:solidFill>
                  <a:srgbClr val="FF0000"/>
                </a:solidFill>
              </a:rPr>
              <a:t>Mean của phần dư là 0</a:t>
            </a:r>
            <a:r>
              <a:rPr lang="en-US" dirty="0">
                <a:solidFill>
                  <a:srgbClr val="FF0000"/>
                </a:solidFill>
              </a:rPr>
              <a:t>.</a:t>
            </a:r>
            <a:endParaRPr lang="vi-VN" dirty="0">
              <a:solidFill>
                <a:srgbClr val="FF0000"/>
              </a:solidFill>
            </a:endParaRPr>
          </a:p>
          <a:p>
            <a:endParaRPr lang="en-US" dirty="0"/>
          </a:p>
        </p:txBody>
      </p:sp>
      <p:pic>
        <p:nvPicPr>
          <p:cNvPr id="5" name="Content Placeholder 4">
            <a:extLst>
              <a:ext uri="{FF2B5EF4-FFF2-40B4-BE49-F238E27FC236}">
                <a16:creationId xmlns:a16="http://schemas.microsoft.com/office/drawing/2014/main" id="{9D3140F1-3D07-4AB1-97E2-B30E98B84CFB}"/>
              </a:ext>
            </a:extLst>
          </p:cNvPr>
          <p:cNvPicPr>
            <a:picLocks noGrp="1" noChangeAspect="1"/>
          </p:cNvPicPr>
          <p:nvPr>
            <p:ph sz="half" idx="4294967295"/>
          </p:nvPr>
        </p:nvPicPr>
        <p:blipFill>
          <a:blip r:embed="rId2"/>
          <a:stretch>
            <a:fillRect/>
          </a:stretch>
        </p:blipFill>
        <p:spPr>
          <a:xfrm>
            <a:off x="2276038" y="2743201"/>
            <a:ext cx="7639924" cy="2239962"/>
          </a:xfrm>
        </p:spPr>
      </p:pic>
    </p:spTree>
    <p:extLst>
      <p:ext uri="{BB962C8B-B14F-4D97-AF65-F5344CB8AC3E}">
        <p14:creationId xmlns:p14="http://schemas.microsoft.com/office/powerpoint/2010/main" val="95438698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32E1-4F2C-43D1-9C27-85246C78E7F3}"/>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5DB53E47-A836-4DE3-8284-794FFB1A4FB6}"/>
              </a:ext>
            </a:extLst>
          </p:cNvPr>
          <p:cNvSpPr>
            <a:spLocks noGrp="1"/>
          </p:cNvSpPr>
          <p:nvPr>
            <p:ph idx="1"/>
          </p:nvPr>
        </p:nvSpPr>
        <p:spPr/>
        <p:txBody>
          <a:bodyPr/>
          <a:lstStyle/>
          <a:p>
            <a:r>
              <a:rPr lang="en-US" dirty="0" err="1"/>
              <a:t>Nguồn</a:t>
            </a:r>
            <a:r>
              <a:rPr lang="en-US" dirty="0"/>
              <a:t>: </a:t>
            </a:r>
            <a:r>
              <a:rPr lang="en-US" dirty="0">
                <a:hlinkClick r:id="rId2"/>
              </a:rPr>
              <a:t>https://archive.ics.uci.edu/ml/datasets/Concrete+Compressive+Strength</a:t>
            </a:r>
            <a:endParaRPr lang="en-US" dirty="0"/>
          </a:p>
          <a:p>
            <a:r>
              <a:rPr lang="en-US" dirty="0" err="1">
                <a:solidFill>
                  <a:srgbClr val="FF0000"/>
                </a:solidFill>
              </a:rPr>
              <a:t>Số</a:t>
            </a:r>
            <a:r>
              <a:rPr lang="en-US" dirty="0">
                <a:solidFill>
                  <a:srgbClr val="FF0000"/>
                </a:solidFill>
              </a:rPr>
              <a:t> </a:t>
            </a:r>
            <a:r>
              <a:rPr lang="en-US" dirty="0" err="1">
                <a:solidFill>
                  <a:srgbClr val="FF0000"/>
                </a:solidFill>
              </a:rPr>
              <a:t>lượng</a:t>
            </a:r>
            <a:r>
              <a:rPr lang="en-US" dirty="0">
                <a:solidFill>
                  <a:srgbClr val="FF0000"/>
                </a:solidFill>
              </a:rPr>
              <a:t> </a:t>
            </a:r>
            <a:r>
              <a:rPr lang="en-US" dirty="0" err="1">
                <a:solidFill>
                  <a:srgbClr val="FF0000"/>
                </a:solidFill>
              </a:rPr>
              <a:t>thuộc</a:t>
            </a:r>
            <a:r>
              <a:rPr lang="en-US" dirty="0">
                <a:solidFill>
                  <a:srgbClr val="FF0000"/>
                </a:solidFill>
              </a:rPr>
              <a:t> </a:t>
            </a:r>
            <a:r>
              <a:rPr lang="en-US" dirty="0" err="1">
                <a:solidFill>
                  <a:srgbClr val="FF0000"/>
                </a:solidFill>
              </a:rPr>
              <a:t>tính</a:t>
            </a:r>
            <a:r>
              <a:rPr lang="en-US" dirty="0">
                <a:solidFill>
                  <a:srgbClr val="FF0000"/>
                </a:solidFill>
              </a:rPr>
              <a:t>: 9</a:t>
            </a:r>
          </a:p>
          <a:p>
            <a:r>
              <a:rPr lang="en-US" dirty="0" err="1"/>
              <a:t>Số</a:t>
            </a:r>
            <a:r>
              <a:rPr lang="en-US" dirty="0"/>
              <a:t> </a:t>
            </a:r>
            <a:r>
              <a:rPr lang="en-US" dirty="0" err="1"/>
              <a:t>lượng</a:t>
            </a:r>
            <a:r>
              <a:rPr lang="en-US" dirty="0"/>
              <a:t> </a:t>
            </a:r>
            <a:r>
              <a:rPr lang="en-US" dirty="0" err="1"/>
              <a:t>điểm</a:t>
            </a:r>
            <a:r>
              <a:rPr lang="en-US" dirty="0"/>
              <a:t> </a:t>
            </a:r>
            <a:r>
              <a:rPr lang="en-US" dirty="0" err="1"/>
              <a:t>dữ</a:t>
            </a:r>
            <a:r>
              <a:rPr lang="en-US" dirty="0"/>
              <a:t> </a:t>
            </a:r>
            <a:r>
              <a:rPr lang="en-US" dirty="0" err="1"/>
              <a:t>liệu</a:t>
            </a:r>
            <a:r>
              <a:rPr lang="en-US" dirty="0"/>
              <a:t>: 1030</a:t>
            </a:r>
          </a:p>
          <a:p>
            <a:r>
              <a:rPr lang="en-US" dirty="0" err="1">
                <a:solidFill>
                  <a:srgbClr val="FF0000"/>
                </a:solidFill>
              </a:rPr>
              <a:t>Tác</a:t>
            </a:r>
            <a:r>
              <a:rPr lang="en-US" dirty="0">
                <a:solidFill>
                  <a:srgbClr val="FF0000"/>
                </a:solidFill>
              </a:rPr>
              <a:t> </a:t>
            </a:r>
            <a:r>
              <a:rPr lang="en-US" dirty="0" err="1">
                <a:solidFill>
                  <a:srgbClr val="FF0000"/>
                </a:solidFill>
              </a:rPr>
              <a:t>giả</a:t>
            </a:r>
            <a:r>
              <a:rPr lang="en-US" dirty="0">
                <a:solidFill>
                  <a:srgbClr val="FF0000"/>
                </a:solidFill>
              </a:rPr>
              <a:t> </a:t>
            </a:r>
            <a:r>
              <a:rPr lang="en-US" dirty="0" err="1">
                <a:solidFill>
                  <a:srgbClr val="FF0000"/>
                </a:solidFill>
              </a:rPr>
              <a:t>bộ</a:t>
            </a:r>
            <a:r>
              <a:rPr lang="en-US" dirty="0">
                <a:solidFill>
                  <a:srgbClr val="FF0000"/>
                </a:solidFill>
              </a:rPr>
              <a:t> </a:t>
            </a:r>
            <a:r>
              <a:rPr lang="en-US" dirty="0" err="1">
                <a:solidFill>
                  <a:srgbClr val="FF0000"/>
                </a:solidFill>
              </a:rPr>
              <a:t>dữ</a:t>
            </a:r>
            <a:r>
              <a:rPr lang="en-US" dirty="0">
                <a:solidFill>
                  <a:srgbClr val="FF0000"/>
                </a:solidFill>
              </a:rPr>
              <a:t> </a:t>
            </a:r>
            <a:r>
              <a:rPr lang="en-US" dirty="0" err="1">
                <a:solidFill>
                  <a:srgbClr val="FF0000"/>
                </a:solidFill>
              </a:rPr>
              <a:t>liệu</a:t>
            </a:r>
            <a:r>
              <a:rPr lang="en-US" dirty="0">
                <a:solidFill>
                  <a:srgbClr val="FF0000"/>
                </a:solidFill>
              </a:rPr>
              <a:t>: </a:t>
            </a:r>
            <a:r>
              <a:rPr lang="vi-VN" dirty="0">
                <a:solidFill>
                  <a:srgbClr val="FF0000"/>
                </a:solidFill>
              </a:rPr>
              <a:t>Giáo sư I-Cheng Yeh</a:t>
            </a:r>
            <a:r>
              <a:rPr lang="en-US" dirty="0">
                <a:solidFill>
                  <a:srgbClr val="FF0000"/>
                </a:solidFill>
              </a:rPr>
              <a:t> (</a:t>
            </a:r>
            <a:r>
              <a:rPr lang="vi-VN" dirty="0">
                <a:solidFill>
                  <a:srgbClr val="FF0000"/>
                </a:solidFill>
              </a:rPr>
              <a:t>Khoa Quản lý Thông tin</a:t>
            </a:r>
            <a:r>
              <a:rPr lang="en-US" dirty="0">
                <a:solidFill>
                  <a:srgbClr val="FF0000"/>
                </a:solidFill>
              </a:rPr>
              <a:t> -</a:t>
            </a:r>
            <a:r>
              <a:rPr lang="vi-VN" dirty="0">
                <a:solidFill>
                  <a:srgbClr val="FF0000"/>
                </a:solidFill>
              </a:rPr>
              <a:t> Đại học Trung Hoa - Đài Loan</a:t>
            </a:r>
            <a:r>
              <a:rPr lang="en-US" dirty="0">
                <a:solidFill>
                  <a:srgbClr val="FF0000"/>
                </a:solidFill>
              </a:rPr>
              <a:t>)</a:t>
            </a:r>
          </a:p>
        </p:txBody>
      </p:sp>
    </p:spTree>
    <p:extLst>
      <p:ext uri="{BB962C8B-B14F-4D97-AF65-F5344CB8AC3E}">
        <p14:creationId xmlns:p14="http://schemas.microsoft.com/office/powerpoint/2010/main" val="323316965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BDD3E-7311-4BBE-B794-A78DBD035F5E}"/>
              </a:ext>
            </a:extLst>
          </p:cNvPr>
          <p:cNvSpPr>
            <a:spLocks noGrp="1"/>
          </p:cNvSpPr>
          <p:nvPr>
            <p:ph type="title"/>
          </p:nvPr>
        </p:nvSpPr>
        <p:spPr/>
        <p:txBody>
          <a:bodyPr/>
          <a:lstStyle/>
          <a:p>
            <a:r>
              <a:rPr lang="en-US" dirty="0"/>
              <a:t>ĐÁNH GIÁ MÔ HÌNH</a:t>
            </a:r>
          </a:p>
        </p:txBody>
      </p:sp>
      <p:sp>
        <p:nvSpPr>
          <p:cNvPr id="4" name="Content Placeholder 3">
            <a:extLst>
              <a:ext uri="{FF2B5EF4-FFF2-40B4-BE49-F238E27FC236}">
                <a16:creationId xmlns:a16="http://schemas.microsoft.com/office/drawing/2014/main" id="{AEA1F66C-256D-4B63-B07D-19E09D04A88A}"/>
              </a:ext>
            </a:extLst>
          </p:cNvPr>
          <p:cNvSpPr>
            <a:spLocks noGrp="1"/>
          </p:cNvSpPr>
          <p:nvPr>
            <p:ph sz="half" idx="1"/>
          </p:nvPr>
        </p:nvSpPr>
        <p:spPr/>
        <p:txBody>
          <a:bodyPr/>
          <a:lstStyle/>
          <a:p>
            <a:pPr algn="just"/>
            <a:r>
              <a:rPr lang="vi-VN" dirty="0"/>
              <a:t>Giả thuyết 2: </a:t>
            </a:r>
            <a:r>
              <a:rPr lang="vi-VN" dirty="0">
                <a:solidFill>
                  <a:srgbClr val="FF0000"/>
                </a:solidFill>
              </a:rPr>
              <a:t>Mô hình có hiệp phương sai đồng nhất</a:t>
            </a:r>
            <a:r>
              <a:rPr lang="en-US" dirty="0">
                <a:solidFill>
                  <a:srgbClr val="FF0000"/>
                </a:solidFill>
              </a:rPr>
              <a:t>.</a:t>
            </a:r>
            <a:endParaRPr lang="vi-VN" dirty="0">
              <a:solidFill>
                <a:srgbClr val="FF0000"/>
              </a:solidFill>
            </a:endParaRPr>
          </a:p>
          <a:p>
            <a:pPr algn="just"/>
            <a:endParaRPr lang="en-US" dirty="0"/>
          </a:p>
        </p:txBody>
      </p:sp>
      <p:sp>
        <p:nvSpPr>
          <p:cNvPr id="5" name="Content Placeholder 4">
            <a:extLst>
              <a:ext uri="{FF2B5EF4-FFF2-40B4-BE49-F238E27FC236}">
                <a16:creationId xmlns:a16="http://schemas.microsoft.com/office/drawing/2014/main" id="{29A426D9-F0D6-4FE6-9818-575400142DD5}"/>
              </a:ext>
            </a:extLst>
          </p:cNvPr>
          <p:cNvSpPr>
            <a:spLocks noGrp="1"/>
          </p:cNvSpPr>
          <p:nvPr>
            <p:ph sz="half" idx="2"/>
          </p:nvPr>
        </p:nvSpPr>
        <p:spPr/>
        <p:txBody>
          <a:bodyPr/>
          <a:lstStyle/>
          <a:p>
            <a:pPr algn="just"/>
            <a:r>
              <a:rPr lang="vi-VN" b="1" dirty="0"/>
              <a:t>H0: </a:t>
            </a:r>
            <a:r>
              <a:rPr lang="vi-VN" dirty="0"/>
              <a:t>Mô hình có tính hiệp phương sai đồng nhất.</a:t>
            </a:r>
          </a:p>
          <a:p>
            <a:pPr algn="just"/>
            <a:r>
              <a:rPr lang="vi-VN" b="1" dirty="0">
                <a:solidFill>
                  <a:srgbClr val="FF0000"/>
                </a:solidFill>
              </a:rPr>
              <a:t>H1: </a:t>
            </a:r>
            <a:r>
              <a:rPr lang="vi-VN" dirty="0">
                <a:solidFill>
                  <a:srgbClr val="FF0000"/>
                </a:solidFill>
              </a:rPr>
              <a:t>Mô hình có tính hiệp phương sai không đồng nhất.</a:t>
            </a:r>
          </a:p>
          <a:p>
            <a:pPr algn="just"/>
            <a:endParaRPr lang="en-US" dirty="0"/>
          </a:p>
        </p:txBody>
      </p:sp>
    </p:spTree>
    <p:extLst>
      <p:ext uri="{BB962C8B-B14F-4D97-AF65-F5344CB8AC3E}">
        <p14:creationId xmlns:p14="http://schemas.microsoft.com/office/powerpoint/2010/main" val="343351126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6CC3-8E10-4953-BDF9-8BF11B5D4700}"/>
              </a:ext>
            </a:extLst>
          </p:cNvPr>
          <p:cNvSpPr>
            <a:spLocks noGrp="1"/>
          </p:cNvSpPr>
          <p:nvPr>
            <p:ph type="title"/>
          </p:nvPr>
        </p:nvSpPr>
        <p:spPr/>
        <p:txBody>
          <a:bodyPr vert="horz" wrap="square" lIns="91440" tIns="45720" rIns="91440" bIns="45720" numCol="1" anchor="ctr" anchorCtr="0" compatLnSpc="1">
            <a:prstTxWarp prst="textNoShape">
              <a:avLst/>
            </a:prstTxWarp>
            <a:normAutofit/>
          </a:bodyPr>
          <a:lstStyle/>
          <a:p>
            <a:r>
              <a:rPr lang="en-US"/>
              <a:t>ĐÁNH GIÁ MÔ HÌNH</a:t>
            </a:r>
            <a:endParaRPr lang="vi-VN"/>
          </a:p>
        </p:txBody>
      </p:sp>
      <p:sp>
        <p:nvSpPr>
          <p:cNvPr id="8" name="Content Placeholder 7">
            <a:extLst>
              <a:ext uri="{FF2B5EF4-FFF2-40B4-BE49-F238E27FC236}">
                <a16:creationId xmlns:a16="http://schemas.microsoft.com/office/drawing/2014/main" id="{ED82B1C8-9F99-4138-B7E4-85712FBE25FA}"/>
              </a:ext>
            </a:extLst>
          </p:cNvPr>
          <p:cNvSpPr>
            <a:spLocks noGrp="1"/>
          </p:cNvSpPr>
          <p:nvPr>
            <p:ph sz="half" idx="1"/>
          </p:nvPr>
        </p:nvSpPr>
        <p:spPr/>
        <p:txBody>
          <a:bodyPr/>
          <a:lstStyle/>
          <a:p>
            <a:pPr algn="just"/>
            <a:r>
              <a:rPr lang="vi-VN" dirty="0"/>
              <a:t>Giả thuyết 2: </a:t>
            </a:r>
            <a:r>
              <a:rPr lang="vi-VN" dirty="0">
                <a:solidFill>
                  <a:srgbClr val="FF0000"/>
                </a:solidFill>
              </a:rPr>
              <a:t>Mô hình có hiệp phương sai đồng nhất</a:t>
            </a:r>
            <a:r>
              <a:rPr lang="en-US" dirty="0">
                <a:solidFill>
                  <a:srgbClr val="FF0000"/>
                </a:solidFill>
              </a:rPr>
              <a:t>.</a:t>
            </a:r>
          </a:p>
          <a:p>
            <a:pPr lvl="1" algn="just"/>
            <a:r>
              <a:rPr lang="vi-VN" b="1" dirty="0"/>
              <a:t>H0: </a:t>
            </a:r>
            <a:r>
              <a:rPr lang="vi-VN" dirty="0"/>
              <a:t>Mô hình có tính hiệp phương sai đồng nhất.</a:t>
            </a:r>
          </a:p>
          <a:p>
            <a:pPr lvl="1" algn="just"/>
            <a:r>
              <a:rPr lang="vi-VN" b="1" dirty="0">
                <a:solidFill>
                  <a:srgbClr val="FF0000"/>
                </a:solidFill>
              </a:rPr>
              <a:t>H1: </a:t>
            </a:r>
            <a:r>
              <a:rPr lang="vi-VN" dirty="0">
                <a:solidFill>
                  <a:srgbClr val="FF0000"/>
                </a:solidFill>
              </a:rPr>
              <a:t>Mô hình có tính hiệp phương sai không đồng nhất.</a:t>
            </a:r>
          </a:p>
          <a:p>
            <a:pPr lvl="1" algn="just"/>
            <a:endParaRPr lang="vi-VN" dirty="0">
              <a:solidFill>
                <a:srgbClr val="FF0000"/>
              </a:solidFill>
            </a:endParaRPr>
          </a:p>
          <a:p>
            <a:pPr algn="just"/>
            <a:endParaRPr lang="en-US" dirty="0"/>
          </a:p>
        </p:txBody>
      </p:sp>
      <p:pic>
        <p:nvPicPr>
          <p:cNvPr id="7" name="Content Placeholder 6" descr="Chart, scatter chart&#10;&#10;Description automatically generated">
            <a:extLst>
              <a:ext uri="{FF2B5EF4-FFF2-40B4-BE49-F238E27FC236}">
                <a16:creationId xmlns:a16="http://schemas.microsoft.com/office/drawing/2014/main" id="{DD233CB2-2E78-4266-8ADA-4C95C032788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92800" y="1520660"/>
            <a:ext cx="5994400" cy="4685042"/>
          </a:xfrm>
        </p:spPr>
      </p:pic>
    </p:spTree>
    <p:extLst>
      <p:ext uri="{BB962C8B-B14F-4D97-AF65-F5344CB8AC3E}">
        <p14:creationId xmlns:p14="http://schemas.microsoft.com/office/powerpoint/2010/main" val="383934933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6CC3-8E10-4953-BDF9-8BF11B5D4700}"/>
              </a:ext>
            </a:extLst>
          </p:cNvPr>
          <p:cNvSpPr>
            <a:spLocks noGrp="1"/>
          </p:cNvSpPr>
          <p:nvPr>
            <p:ph type="title"/>
          </p:nvPr>
        </p:nvSpPr>
        <p:spPr/>
        <p:txBody>
          <a:bodyPr vert="horz" wrap="square" lIns="91440" tIns="45720" rIns="91440" bIns="45720" numCol="1" anchor="ctr" anchorCtr="0" compatLnSpc="1">
            <a:prstTxWarp prst="textNoShape">
              <a:avLst/>
            </a:prstTxWarp>
            <a:normAutofit/>
          </a:bodyPr>
          <a:lstStyle/>
          <a:p>
            <a:r>
              <a:rPr lang="en-US"/>
              <a:t>ĐÁNH GIÁ MÔ HÌNH</a:t>
            </a:r>
            <a:endParaRPr lang="vi-VN"/>
          </a:p>
        </p:txBody>
      </p:sp>
      <p:sp>
        <p:nvSpPr>
          <p:cNvPr id="11" name="Content Placeholder 10">
            <a:extLst>
              <a:ext uri="{FF2B5EF4-FFF2-40B4-BE49-F238E27FC236}">
                <a16:creationId xmlns:a16="http://schemas.microsoft.com/office/drawing/2014/main" id="{24D3F8A8-381C-4683-9113-6B0C19E4712E}"/>
              </a:ext>
            </a:extLst>
          </p:cNvPr>
          <p:cNvSpPr>
            <a:spLocks noGrp="1"/>
          </p:cNvSpPr>
          <p:nvPr>
            <p:ph sz="half" idx="1"/>
          </p:nvPr>
        </p:nvSpPr>
        <p:spPr/>
        <p:txBody>
          <a:bodyPr/>
          <a:lstStyle/>
          <a:p>
            <a:pPr algn="just"/>
            <a:r>
              <a:rPr lang="vi-VN" dirty="0"/>
              <a:t>Giả thuyết 2: </a:t>
            </a:r>
            <a:r>
              <a:rPr lang="vi-VN" dirty="0">
                <a:solidFill>
                  <a:srgbClr val="FF0000"/>
                </a:solidFill>
              </a:rPr>
              <a:t>Mô hình có hiệp phương sai đồng nhất</a:t>
            </a:r>
            <a:r>
              <a:rPr lang="en-US" dirty="0">
                <a:solidFill>
                  <a:srgbClr val="FF0000"/>
                </a:solidFill>
              </a:rPr>
              <a:t>.</a:t>
            </a:r>
          </a:p>
          <a:p>
            <a:pPr lvl="1" algn="just"/>
            <a:r>
              <a:rPr lang="vi-VN" b="1" dirty="0"/>
              <a:t>H0: </a:t>
            </a:r>
            <a:r>
              <a:rPr lang="vi-VN" dirty="0"/>
              <a:t>Mô hình có tính hiệp phương sai đồng nhất.</a:t>
            </a:r>
          </a:p>
          <a:p>
            <a:pPr lvl="1" algn="just"/>
            <a:r>
              <a:rPr lang="vi-VN" b="1" dirty="0">
                <a:solidFill>
                  <a:srgbClr val="FF0000"/>
                </a:solidFill>
              </a:rPr>
              <a:t>H1: </a:t>
            </a:r>
            <a:r>
              <a:rPr lang="vi-VN" dirty="0">
                <a:solidFill>
                  <a:srgbClr val="FF0000"/>
                </a:solidFill>
              </a:rPr>
              <a:t>Mô hình có tính hiệp phương sai không đồng nhất.</a:t>
            </a:r>
          </a:p>
          <a:p>
            <a:pPr algn="just"/>
            <a:r>
              <a:rPr lang="en-US" dirty="0" err="1"/>
              <a:t>Sử</a:t>
            </a:r>
            <a:r>
              <a:rPr lang="en-US" dirty="0"/>
              <a:t> </a:t>
            </a:r>
            <a:r>
              <a:rPr lang="en-US" dirty="0" err="1"/>
              <a:t>dụng</a:t>
            </a:r>
            <a:r>
              <a:rPr lang="en-US" dirty="0"/>
              <a:t> Breusch-Pagan test </a:t>
            </a:r>
            <a:r>
              <a:rPr lang="en-US" dirty="0" err="1"/>
              <a:t>để</a:t>
            </a:r>
            <a:r>
              <a:rPr lang="en-US" dirty="0"/>
              <a:t> </a:t>
            </a:r>
            <a:r>
              <a:rPr lang="en-US" dirty="0" err="1"/>
              <a:t>tái</a:t>
            </a:r>
            <a:r>
              <a:rPr lang="en-US" dirty="0"/>
              <a:t> </a:t>
            </a:r>
            <a:r>
              <a:rPr lang="en-US" dirty="0" err="1"/>
              <a:t>kiểm</a:t>
            </a:r>
            <a:r>
              <a:rPr lang="en-US" dirty="0"/>
              <a:t> </a:t>
            </a:r>
            <a:r>
              <a:rPr lang="en-US" dirty="0" err="1"/>
              <a:t>định</a:t>
            </a:r>
            <a:r>
              <a:rPr lang="en-US" dirty="0"/>
              <a:t> </a:t>
            </a:r>
            <a:r>
              <a:rPr lang="en-US" dirty="0" err="1"/>
              <a:t>chính</a:t>
            </a:r>
            <a:r>
              <a:rPr lang="en-US" dirty="0"/>
              <a:t> </a:t>
            </a:r>
            <a:r>
              <a:rPr lang="en-US" dirty="0" err="1"/>
              <a:t>xác</a:t>
            </a:r>
            <a:r>
              <a:rPr lang="en-US" dirty="0"/>
              <a:t> </a:t>
            </a:r>
            <a:r>
              <a:rPr lang="en-US" dirty="0" err="1"/>
              <a:t>giả</a:t>
            </a:r>
            <a:r>
              <a:rPr lang="en-US" dirty="0"/>
              <a:t> </a:t>
            </a:r>
            <a:r>
              <a:rPr lang="en-US" dirty="0" err="1"/>
              <a:t>thuyết</a:t>
            </a:r>
            <a:r>
              <a:rPr lang="en-US" dirty="0"/>
              <a:t>.</a:t>
            </a:r>
          </a:p>
          <a:p>
            <a:pPr algn="just"/>
            <a:endParaRPr lang="en-US" dirty="0"/>
          </a:p>
          <a:p>
            <a:endParaRPr lang="en-US" dirty="0"/>
          </a:p>
        </p:txBody>
      </p:sp>
      <p:pic>
        <p:nvPicPr>
          <p:cNvPr id="4" name="Content Placeholder 3">
            <a:extLst>
              <a:ext uri="{FF2B5EF4-FFF2-40B4-BE49-F238E27FC236}">
                <a16:creationId xmlns:a16="http://schemas.microsoft.com/office/drawing/2014/main" id="{249C2BC2-13B6-4FCD-87FF-1E433C28EB8F}"/>
              </a:ext>
            </a:extLst>
          </p:cNvPr>
          <p:cNvPicPr>
            <a:picLocks noGrp="1" noChangeAspect="1"/>
          </p:cNvPicPr>
          <p:nvPr>
            <p:ph sz="half" idx="2"/>
          </p:nvPr>
        </p:nvPicPr>
        <p:blipFill>
          <a:blip r:embed="rId2"/>
          <a:stretch>
            <a:fillRect/>
          </a:stretch>
        </p:blipFill>
        <p:spPr>
          <a:xfrm>
            <a:off x="6197602" y="2616200"/>
            <a:ext cx="5384800" cy="812800"/>
          </a:xfrm>
        </p:spPr>
      </p:pic>
      <p:pic>
        <p:nvPicPr>
          <p:cNvPr id="6" name="Picture 5">
            <a:extLst>
              <a:ext uri="{FF2B5EF4-FFF2-40B4-BE49-F238E27FC236}">
                <a16:creationId xmlns:a16="http://schemas.microsoft.com/office/drawing/2014/main" id="{EFCAB6DB-B7E1-487F-A526-E51E38D84A11}"/>
              </a:ext>
            </a:extLst>
          </p:cNvPr>
          <p:cNvPicPr>
            <a:picLocks noChangeAspect="1"/>
          </p:cNvPicPr>
          <p:nvPr/>
        </p:nvPicPr>
        <p:blipFill>
          <a:blip r:embed="rId3"/>
          <a:stretch>
            <a:fillRect/>
          </a:stretch>
        </p:blipFill>
        <p:spPr>
          <a:xfrm>
            <a:off x="6197604" y="3581400"/>
            <a:ext cx="5384796" cy="844720"/>
          </a:xfrm>
          <a:prstGeom prst="rect">
            <a:avLst/>
          </a:prstGeom>
        </p:spPr>
      </p:pic>
    </p:spTree>
    <p:extLst>
      <p:ext uri="{BB962C8B-B14F-4D97-AF65-F5344CB8AC3E}">
        <p14:creationId xmlns:p14="http://schemas.microsoft.com/office/powerpoint/2010/main" val="139604508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3414C6-70FF-412F-BE1C-0968194E85D6}"/>
              </a:ext>
            </a:extLst>
          </p:cNvPr>
          <p:cNvSpPr>
            <a:spLocks noGrp="1"/>
          </p:cNvSpPr>
          <p:nvPr>
            <p:ph type="title"/>
          </p:nvPr>
        </p:nvSpPr>
        <p:spPr/>
        <p:txBody>
          <a:bodyPr/>
          <a:lstStyle/>
          <a:p>
            <a:r>
              <a:rPr lang="en-US" dirty="0"/>
              <a:t>ĐÁNH GIÁ MÔ HÌNH</a:t>
            </a:r>
          </a:p>
        </p:txBody>
      </p:sp>
      <p:sp>
        <p:nvSpPr>
          <p:cNvPr id="8" name="Content Placeholder 7">
            <a:extLst>
              <a:ext uri="{FF2B5EF4-FFF2-40B4-BE49-F238E27FC236}">
                <a16:creationId xmlns:a16="http://schemas.microsoft.com/office/drawing/2014/main" id="{28E906E6-AC76-4A39-993A-6412B8A2003A}"/>
              </a:ext>
            </a:extLst>
          </p:cNvPr>
          <p:cNvSpPr>
            <a:spLocks noGrp="1"/>
          </p:cNvSpPr>
          <p:nvPr>
            <p:ph idx="1"/>
          </p:nvPr>
        </p:nvSpPr>
        <p:spPr/>
        <p:txBody>
          <a:bodyPr>
            <a:normAutofit/>
          </a:bodyPr>
          <a:lstStyle/>
          <a:p>
            <a:pPr algn="just"/>
            <a:r>
              <a:rPr lang="vi-VN" dirty="0"/>
              <a:t>Giả thuyết 3: </a:t>
            </a:r>
            <a:r>
              <a:rPr lang="vi-VN" dirty="0">
                <a:solidFill>
                  <a:srgbClr val="FF0000"/>
                </a:solidFill>
              </a:rPr>
              <a:t>Tính tiêu chuẩn của phần dư</a:t>
            </a:r>
            <a:r>
              <a:rPr lang="en-US" dirty="0">
                <a:solidFill>
                  <a:srgbClr val="FF0000"/>
                </a:solidFill>
              </a:rPr>
              <a:t>.</a:t>
            </a:r>
            <a:endParaRPr lang="vi-VN" dirty="0">
              <a:solidFill>
                <a:srgbClr val="FF0000"/>
              </a:solidFill>
            </a:endParaRPr>
          </a:p>
          <a:p>
            <a:pPr lvl="1" algn="just"/>
            <a:r>
              <a:rPr lang="vi-VN" dirty="0"/>
              <a:t>Biểu đồ Q-Q thường được áp d</a:t>
            </a:r>
            <a:r>
              <a:rPr lang="en-US" dirty="0"/>
              <a:t>ụ</a:t>
            </a:r>
            <a:r>
              <a:rPr lang="vi-VN" dirty="0"/>
              <a:t>ng khi muốn kiểm định phân phối phần dư của một mô hình có tuân theo phân phối chuẩn hay không. </a:t>
            </a:r>
            <a:endParaRPr lang="en-US" dirty="0"/>
          </a:p>
          <a:p>
            <a:pPr lvl="1" algn="just"/>
            <a:r>
              <a:rPr lang="vi-VN" dirty="0">
                <a:solidFill>
                  <a:srgbClr val="FF0000"/>
                </a:solidFill>
              </a:rPr>
              <a:t>Nếu các giá trị trên biểu đồ Q-Q có xu hướng nằm trên trục góc 45 độ, thì có nghĩa là phân phối của phần dư tuân theo phân phối chuẩn.</a:t>
            </a:r>
            <a:endParaRPr lang="en-US" dirty="0">
              <a:solidFill>
                <a:srgbClr val="FF0000"/>
              </a:solidFill>
            </a:endParaRPr>
          </a:p>
        </p:txBody>
      </p:sp>
    </p:spTree>
    <p:extLst>
      <p:ext uri="{BB962C8B-B14F-4D97-AF65-F5344CB8AC3E}">
        <p14:creationId xmlns:p14="http://schemas.microsoft.com/office/powerpoint/2010/main" val="342935288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4AA5-A155-481A-B07A-C3421DE57F0A}"/>
              </a:ext>
            </a:extLst>
          </p:cNvPr>
          <p:cNvSpPr>
            <a:spLocks noGrp="1"/>
          </p:cNvSpPr>
          <p:nvPr>
            <p:ph type="title"/>
          </p:nvPr>
        </p:nvSpPr>
        <p:spPr/>
        <p:txBody>
          <a:bodyPr/>
          <a:lstStyle/>
          <a:p>
            <a:r>
              <a:rPr lang="en-US" dirty="0"/>
              <a:t>ĐÁNH GIÁ MÔ HÌNH</a:t>
            </a:r>
          </a:p>
        </p:txBody>
      </p:sp>
      <p:sp>
        <p:nvSpPr>
          <p:cNvPr id="3" name="Content Placeholder 2">
            <a:extLst>
              <a:ext uri="{FF2B5EF4-FFF2-40B4-BE49-F238E27FC236}">
                <a16:creationId xmlns:a16="http://schemas.microsoft.com/office/drawing/2014/main" id="{BDD3A3BD-67E9-417F-AB32-99901D2ACB99}"/>
              </a:ext>
            </a:extLst>
          </p:cNvPr>
          <p:cNvSpPr>
            <a:spLocks noGrp="1"/>
          </p:cNvSpPr>
          <p:nvPr>
            <p:ph idx="1"/>
          </p:nvPr>
        </p:nvSpPr>
        <p:spPr/>
        <p:txBody>
          <a:bodyPr/>
          <a:lstStyle/>
          <a:p>
            <a:r>
              <a:rPr lang="vi-VN" dirty="0"/>
              <a:t>Giả thuyết 3: </a:t>
            </a:r>
            <a:r>
              <a:rPr lang="vi-VN" dirty="0">
                <a:solidFill>
                  <a:srgbClr val="FF0000"/>
                </a:solidFill>
              </a:rPr>
              <a:t>Tính tiêu chuẩn của phần dư</a:t>
            </a:r>
            <a:r>
              <a:rPr lang="en-US" dirty="0">
                <a:solidFill>
                  <a:srgbClr val="FF0000"/>
                </a:solidFill>
              </a:rPr>
              <a:t>.</a:t>
            </a:r>
            <a:endParaRPr lang="vi-VN" dirty="0">
              <a:solidFill>
                <a:srgbClr val="FF0000"/>
              </a:solidFill>
            </a:endParaRPr>
          </a:p>
          <a:p>
            <a:endParaRPr lang="en-US" dirty="0"/>
          </a:p>
        </p:txBody>
      </p:sp>
      <p:pic>
        <p:nvPicPr>
          <p:cNvPr id="4" name="Picture 3">
            <a:extLst>
              <a:ext uri="{FF2B5EF4-FFF2-40B4-BE49-F238E27FC236}">
                <a16:creationId xmlns:a16="http://schemas.microsoft.com/office/drawing/2014/main" id="{78AC46EE-0E6F-4464-AD65-6447AA98B9CA}"/>
              </a:ext>
            </a:extLst>
          </p:cNvPr>
          <p:cNvPicPr>
            <a:picLocks noChangeAspect="1"/>
          </p:cNvPicPr>
          <p:nvPr/>
        </p:nvPicPr>
        <p:blipFill>
          <a:blip r:embed="rId2"/>
          <a:stretch>
            <a:fillRect/>
          </a:stretch>
        </p:blipFill>
        <p:spPr>
          <a:xfrm>
            <a:off x="1233948" y="2133019"/>
            <a:ext cx="4419600" cy="3480036"/>
          </a:xfrm>
          <a:prstGeom prst="rect">
            <a:avLst/>
          </a:prstGeom>
        </p:spPr>
      </p:pic>
      <p:pic>
        <p:nvPicPr>
          <p:cNvPr id="5" name="Picture 4">
            <a:extLst>
              <a:ext uri="{FF2B5EF4-FFF2-40B4-BE49-F238E27FC236}">
                <a16:creationId xmlns:a16="http://schemas.microsoft.com/office/drawing/2014/main" id="{DB330312-9251-453C-88F4-983C232E3B2E}"/>
              </a:ext>
            </a:extLst>
          </p:cNvPr>
          <p:cNvPicPr>
            <a:picLocks noChangeAspect="1"/>
          </p:cNvPicPr>
          <p:nvPr/>
        </p:nvPicPr>
        <p:blipFill>
          <a:blip r:embed="rId3"/>
          <a:stretch>
            <a:fillRect/>
          </a:stretch>
        </p:blipFill>
        <p:spPr>
          <a:xfrm>
            <a:off x="6623718" y="2068387"/>
            <a:ext cx="4336792" cy="3609300"/>
          </a:xfrm>
          <a:prstGeom prst="rect">
            <a:avLst/>
          </a:prstGeom>
        </p:spPr>
      </p:pic>
    </p:spTree>
    <p:extLst>
      <p:ext uri="{BB962C8B-B14F-4D97-AF65-F5344CB8AC3E}">
        <p14:creationId xmlns:p14="http://schemas.microsoft.com/office/powerpoint/2010/main" val="67800358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6CC3-8E10-4953-BDF9-8BF11B5D4700}"/>
              </a:ext>
            </a:extLst>
          </p:cNvPr>
          <p:cNvSpPr>
            <a:spLocks noGrp="1"/>
          </p:cNvSpPr>
          <p:nvPr>
            <p:ph type="title"/>
          </p:nvPr>
        </p:nvSpPr>
        <p:spPr/>
        <p:txBody>
          <a:bodyPr vert="horz" wrap="square" lIns="91440" tIns="45720" rIns="91440" bIns="45720" numCol="1" anchor="ctr" anchorCtr="0" compatLnSpc="1">
            <a:prstTxWarp prst="textNoShape">
              <a:avLst/>
            </a:prstTxWarp>
            <a:normAutofit/>
          </a:bodyPr>
          <a:lstStyle/>
          <a:p>
            <a:r>
              <a:rPr lang="en-US"/>
              <a:t>ĐÁNH GIÁ MÔ HÌNH</a:t>
            </a:r>
            <a:endParaRPr lang="vi-VN"/>
          </a:p>
        </p:txBody>
      </p:sp>
      <p:sp>
        <p:nvSpPr>
          <p:cNvPr id="4" name="Content Placeholder 3">
            <a:extLst>
              <a:ext uri="{FF2B5EF4-FFF2-40B4-BE49-F238E27FC236}">
                <a16:creationId xmlns:a16="http://schemas.microsoft.com/office/drawing/2014/main" id="{889F04EC-B1DB-4B97-9CD2-841B66DCB512}"/>
              </a:ext>
            </a:extLst>
          </p:cNvPr>
          <p:cNvSpPr>
            <a:spLocks noGrp="1"/>
          </p:cNvSpPr>
          <p:nvPr>
            <p:ph idx="1"/>
          </p:nvPr>
        </p:nvSpPr>
        <p:spPr/>
        <p:txBody>
          <a:bodyPr/>
          <a:lstStyle/>
          <a:p>
            <a:pPr algn="just"/>
            <a:r>
              <a:rPr lang="vi-VN" dirty="0"/>
              <a:t>Giả thuyết 4: </a:t>
            </a:r>
            <a:r>
              <a:rPr lang="vi-VN" dirty="0">
                <a:solidFill>
                  <a:srgbClr val="FF0000"/>
                </a:solidFill>
              </a:rPr>
              <a:t>Mô hình bị ảnh hưởng lớn bởi các điểm ngoại lệ</a:t>
            </a:r>
            <a:r>
              <a:rPr lang="en-US" dirty="0">
                <a:solidFill>
                  <a:srgbClr val="FF0000"/>
                </a:solidFill>
              </a:rPr>
              <a:t>.</a:t>
            </a:r>
            <a:endParaRPr lang="vi-VN" dirty="0">
              <a:solidFill>
                <a:srgbClr val="FF0000"/>
              </a:solidFill>
            </a:endParaRPr>
          </a:p>
          <a:p>
            <a:pPr algn="just"/>
            <a:endParaRPr lang="en-US" dirty="0"/>
          </a:p>
        </p:txBody>
      </p:sp>
      <p:pic>
        <p:nvPicPr>
          <p:cNvPr id="5" name="Picture 4">
            <a:extLst>
              <a:ext uri="{FF2B5EF4-FFF2-40B4-BE49-F238E27FC236}">
                <a16:creationId xmlns:a16="http://schemas.microsoft.com/office/drawing/2014/main" id="{C661D3B2-3547-4C44-88C6-35D9BF1869A0}"/>
              </a:ext>
            </a:extLst>
          </p:cNvPr>
          <p:cNvPicPr>
            <a:picLocks noChangeAspect="1"/>
          </p:cNvPicPr>
          <p:nvPr/>
        </p:nvPicPr>
        <p:blipFill>
          <a:blip r:embed="rId2"/>
          <a:stretch>
            <a:fillRect/>
          </a:stretch>
        </p:blipFill>
        <p:spPr>
          <a:xfrm>
            <a:off x="990600" y="2286000"/>
            <a:ext cx="4322791" cy="3416546"/>
          </a:xfrm>
          <a:prstGeom prst="rect">
            <a:avLst/>
          </a:prstGeom>
        </p:spPr>
      </p:pic>
      <p:pic>
        <p:nvPicPr>
          <p:cNvPr id="6" name="Picture 5">
            <a:extLst>
              <a:ext uri="{FF2B5EF4-FFF2-40B4-BE49-F238E27FC236}">
                <a16:creationId xmlns:a16="http://schemas.microsoft.com/office/drawing/2014/main" id="{9D69B585-695E-4DB6-85B3-10F213203F01}"/>
              </a:ext>
            </a:extLst>
          </p:cNvPr>
          <p:cNvPicPr>
            <a:picLocks noChangeAspect="1"/>
          </p:cNvPicPr>
          <p:nvPr/>
        </p:nvPicPr>
        <p:blipFill>
          <a:blip r:embed="rId3"/>
          <a:stretch>
            <a:fillRect/>
          </a:stretch>
        </p:blipFill>
        <p:spPr>
          <a:xfrm>
            <a:off x="6612419" y="2133600"/>
            <a:ext cx="4550881" cy="3643541"/>
          </a:xfrm>
          <a:prstGeom prst="rect">
            <a:avLst/>
          </a:prstGeom>
        </p:spPr>
      </p:pic>
    </p:spTree>
    <p:extLst>
      <p:ext uri="{BB962C8B-B14F-4D97-AF65-F5344CB8AC3E}">
        <p14:creationId xmlns:p14="http://schemas.microsoft.com/office/powerpoint/2010/main" val="160141486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A1E3B-52AC-4848-9A3B-814D413CE467}"/>
              </a:ext>
            </a:extLst>
          </p:cNvPr>
          <p:cNvSpPr>
            <a:spLocks noGrp="1"/>
          </p:cNvSpPr>
          <p:nvPr>
            <p:ph type="ctrTitle"/>
          </p:nvPr>
        </p:nvSpPr>
        <p:spPr/>
        <p:txBody>
          <a:bodyPr/>
          <a:lstStyle/>
          <a:p>
            <a:r>
              <a:rPr lang="en-US" sz="4000" dirty="0" err="1"/>
              <a:t>Cảm</a:t>
            </a:r>
            <a:r>
              <a:rPr lang="en-US" sz="4000" dirty="0"/>
              <a:t> </a:t>
            </a:r>
            <a:r>
              <a:rPr lang="en-US" sz="4000" dirty="0" err="1"/>
              <a:t>ơn</a:t>
            </a:r>
            <a:r>
              <a:rPr lang="en-US" sz="4000" dirty="0"/>
              <a:t> </a:t>
            </a:r>
            <a:r>
              <a:rPr lang="en-US" sz="4000" dirty="0" err="1"/>
              <a:t>các</a:t>
            </a:r>
            <a:r>
              <a:rPr lang="en-US" sz="4000" dirty="0"/>
              <a:t> </a:t>
            </a:r>
            <a:r>
              <a:rPr lang="en-US" sz="4000" dirty="0" err="1"/>
              <a:t>thầy</a:t>
            </a:r>
            <a:r>
              <a:rPr lang="en-US" sz="4000" dirty="0"/>
              <a:t> </a:t>
            </a:r>
            <a:r>
              <a:rPr lang="en-US" sz="4000" dirty="0" err="1"/>
              <a:t>đã</a:t>
            </a:r>
            <a:r>
              <a:rPr lang="en-US" sz="4000" dirty="0"/>
              <a:t> </a:t>
            </a:r>
            <a:r>
              <a:rPr lang="en-US" sz="4000" dirty="0" err="1"/>
              <a:t>lắng</a:t>
            </a:r>
            <a:r>
              <a:rPr lang="en-US" sz="4000" dirty="0"/>
              <a:t> </a:t>
            </a:r>
            <a:r>
              <a:rPr lang="en-US" sz="4000" dirty="0" err="1"/>
              <a:t>nghe</a:t>
            </a:r>
            <a:r>
              <a:rPr lang="en-US" sz="4000" dirty="0"/>
              <a:t> &lt;3</a:t>
            </a:r>
            <a:br>
              <a:rPr lang="en-US" sz="4000" dirty="0">
                <a:solidFill>
                  <a:srgbClr val="FF0000"/>
                </a:solidFill>
              </a:rPr>
            </a:br>
            <a:br>
              <a:rPr lang="en-US" sz="4000" dirty="0">
                <a:solidFill>
                  <a:srgbClr val="FF0000"/>
                </a:solidFill>
              </a:rPr>
            </a:br>
            <a:r>
              <a:rPr lang="en-US" sz="4000" dirty="0">
                <a:solidFill>
                  <a:srgbClr val="0066FF"/>
                </a:solidFill>
              </a:rPr>
              <a:t>ĐẠI HỌC QUỐC GIA TP.HCM</a:t>
            </a:r>
            <a:br>
              <a:rPr lang="en-US" sz="4000" dirty="0"/>
            </a:br>
            <a:r>
              <a:rPr lang="en-US" sz="3600" dirty="0">
                <a:solidFill>
                  <a:srgbClr val="FF0000"/>
                </a:solidFill>
              </a:rPr>
              <a:t>TR</a:t>
            </a:r>
            <a:r>
              <a:rPr lang="vi-VN" sz="3600" dirty="0">
                <a:solidFill>
                  <a:srgbClr val="FF0000"/>
                </a:solidFill>
              </a:rPr>
              <a:t>Ư</a:t>
            </a:r>
            <a:r>
              <a:rPr lang="en-US" sz="3600" dirty="0">
                <a:solidFill>
                  <a:srgbClr val="FF0000"/>
                </a:solidFill>
              </a:rPr>
              <a:t>ỜNG ĐẠI HỌC CÔNG NGHỆ THÔNG TIN TP.HCM</a:t>
            </a:r>
            <a:br>
              <a:rPr lang="en-US" sz="3600" dirty="0">
                <a:solidFill>
                  <a:srgbClr val="FF0000"/>
                </a:solidFill>
              </a:rPr>
            </a:br>
            <a:r>
              <a:rPr lang="en-US" sz="3600" dirty="0">
                <a:solidFill>
                  <a:srgbClr val="0066FF"/>
                </a:solidFill>
              </a:rPr>
              <a:t>TOÀN DIỆN – SÁNG TẠO – PHỤNG SỰ</a:t>
            </a:r>
            <a:r>
              <a:rPr lang="en-US" sz="3600" dirty="0"/>
              <a:t> </a:t>
            </a:r>
            <a:endParaRPr lang="en-US" sz="4000" dirty="0"/>
          </a:p>
        </p:txBody>
      </p:sp>
    </p:spTree>
    <p:extLst>
      <p:ext uri="{BB962C8B-B14F-4D97-AF65-F5344CB8AC3E}">
        <p14:creationId xmlns:p14="http://schemas.microsoft.com/office/powerpoint/2010/main" val="158468097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00E8-0899-4D01-8FF4-345E8A84D74E}"/>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194F708A-5A31-49A0-BFED-896A8AF17E76}"/>
              </a:ext>
            </a:extLst>
          </p:cNvPr>
          <p:cNvSpPr>
            <a:spLocks noGrp="1"/>
          </p:cNvSpPr>
          <p:nvPr>
            <p:ph sz="half" idx="1"/>
          </p:nvPr>
        </p:nvSpPr>
        <p:spPr/>
        <p:txBody>
          <a:bodyPr/>
          <a:lstStyle/>
          <a:p>
            <a:r>
              <a:rPr lang="en-US" dirty="0" err="1"/>
              <a:t>Thông</a:t>
            </a:r>
            <a:r>
              <a:rPr lang="en-US" dirty="0"/>
              <a:t> tin </a:t>
            </a:r>
            <a:r>
              <a:rPr lang="en-US" dirty="0" err="1"/>
              <a:t>thuộc</a:t>
            </a:r>
            <a:r>
              <a:rPr lang="en-US" dirty="0"/>
              <a:t> </a:t>
            </a:r>
            <a:r>
              <a:rPr lang="en-US" dirty="0" err="1"/>
              <a:t>tính</a:t>
            </a:r>
            <a:r>
              <a:rPr lang="en-US" dirty="0"/>
              <a:t>:</a:t>
            </a:r>
          </a:p>
          <a:p>
            <a:pPr lvl="1"/>
            <a:r>
              <a:rPr lang="en-US" dirty="0">
                <a:solidFill>
                  <a:srgbClr val="FF0000"/>
                </a:solidFill>
              </a:rPr>
              <a:t>1. Cement: Xi </a:t>
            </a:r>
            <a:r>
              <a:rPr lang="en-US" dirty="0" err="1">
                <a:solidFill>
                  <a:srgbClr val="FF0000"/>
                </a:solidFill>
              </a:rPr>
              <a:t>măng</a:t>
            </a:r>
            <a:r>
              <a:rPr lang="en-US" dirty="0">
                <a:solidFill>
                  <a:srgbClr val="FF0000"/>
                </a:solidFill>
              </a:rPr>
              <a:t> (</a:t>
            </a:r>
            <a:r>
              <a:rPr lang="en-US" dirty="0" err="1">
                <a:solidFill>
                  <a:srgbClr val="FF0000"/>
                </a:solidFill>
              </a:rPr>
              <a:t>đơn</a:t>
            </a:r>
            <a:r>
              <a:rPr lang="en-US" dirty="0">
                <a:solidFill>
                  <a:srgbClr val="FF0000"/>
                </a:solidFill>
              </a:rPr>
              <a:t> </a:t>
            </a:r>
            <a:r>
              <a:rPr lang="en-US" dirty="0" err="1">
                <a:solidFill>
                  <a:srgbClr val="FF0000"/>
                </a:solidFill>
              </a:rPr>
              <a:t>vị</a:t>
            </a:r>
            <a:r>
              <a:rPr lang="en-US" dirty="0">
                <a:solidFill>
                  <a:srgbClr val="FF0000"/>
                </a:solidFill>
              </a:rPr>
              <a:t>: kg/m</a:t>
            </a:r>
            <a:r>
              <a:rPr lang="en-US" baseline="30000" dirty="0">
                <a:solidFill>
                  <a:srgbClr val="FF0000"/>
                </a:solidFill>
              </a:rPr>
              <a:t>3</a:t>
            </a:r>
            <a:r>
              <a:rPr lang="en-US" dirty="0">
                <a:solidFill>
                  <a:srgbClr val="FF0000"/>
                </a:solidFill>
              </a:rPr>
              <a:t>)</a:t>
            </a:r>
          </a:p>
          <a:p>
            <a:pPr lvl="1"/>
            <a:endParaRPr lang="en-US" dirty="0"/>
          </a:p>
          <a:p>
            <a:endParaRPr lang="en-US" dirty="0"/>
          </a:p>
          <a:p>
            <a:endParaRPr lang="en-US" dirty="0"/>
          </a:p>
        </p:txBody>
      </p:sp>
      <p:pic>
        <p:nvPicPr>
          <p:cNvPr id="2050" name="Picture 2" descr="Không tăng giá: Xi măng tự đẩy mình vào “cửa tử”">
            <a:extLst>
              <a:ext uri="{FF2B5EF4-FFF2-40B4-BE49-F238E27FC236}">
                <a16:creationId xmlns:a16="http://schemas.microsoft.com/office/drawing/2014/main" id="{9B9D1E62-B02A-4528-A8B2-84C98BD4DA8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2343278"/>
            <a:ext cx="5384800" cy="30398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9E7A07-2F38-4B3F-9F65-7C940FC1A83D}"/>
              </a:ext>
            </a:extLst>
          </p:cNvPr>
          <p:cNvSpPr txBox="1"/>
          <p:nvPr/>
        </p:nvSpPr>
        <p:spPr>
          <a:xfrm>
            <a:off x="6654800" y="5408955"/>
            <a:ext cx="4470400" cy="369332"/>
          </a:xfrm>
          <a:prstGeom prst="rect">
            <a:avLst/>
          </a:prstGeom>
          <a:noFill/>
        </p:spPr>
        <p:txBody>
          <a:bodyPr wrap="square">
            <a:spAutoFit/>
          </a:bodyPr>
          <a:lstStyle/>
          <a:p>
            <a:pPr algn="just"/>
            <a:r>
              <a:rPr lang="en-US" sz="900" dirty="0" err="1"/>
              <a:t>Nguồn</a:t>
            </a:r>
            <a:r>
              <a:rPr lang="en-US" sz="900" dirty="0"/>
              <a:t> </a:t>
            </a:r>
            <a:r>
              <a:rPr lang="en-US" sz="900" dirty="0" err="1"/>
              <a:t>ảnh</a:t>
            </a:r>
            <a:r>
              <a:rPr lang="en-US" sz="900" dirty="0"/>
              <a:t>: </a:t>
            </a:r>
            <a:r>
              <a:rPr lang="en-US" sz="900" dirty="0">
                <a:hlinkClick r:id="rId3"/>
              </a:rPr>
              <a:t>https://tapchivatlieuxaydung.vn/chi-tiet-tin/khong-tang-gia-xi-mang-tu-day-minh-vao-cua-tu--210108115615109</a:t>
            </a:r>
            <a:r>
              <a:rPr lang="en-US" sz="900" dirty="0"/>
              <a:t> </a:t>
            </a:r>
          </a:p>
        </p:txBody>
      </p:sp>
    </p:spTree>
    <p:extLst>
      <p:ext uri="{BB962C8B-B14F-4D97-AF65-F5344CB8AC3E}">
        <p14:creationId xmlns:p14="http://schemas.microsoft.com/office/powerpoint/2010/main" val="2687846060"/>
      </p:ext>
    </p:extLst>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5385</TotalTime>
  <Words>4243</Words>
  <Application>Microsoft Office PowerPoint</Application>
  <PresentationFormat>Widescreen</PresentationFormat>
  <Paragraphs>734</Paragraphs>
  <Slides>86</Slides>
  <Notes>1</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Cambria Math</vt:lpstr>
      <vt:lpstr>Courier New</vt:lpstr>
      <vt:lpstr>Symbol</vt:lpstr>
      <vt:lpstr>Times New Roman</vt:lpstr>
      <vt:lpstr>VNR9</vt:lpstr>
      <vt:lpstr>Default Design</vt:lpstr>
      <vt:lpstr>PHÂN TÍCH THĂM DÒ Bộ Dữ Liệu CONCRETE COMPRESSIVE STRENGTH</vt:lpstr>
      <vt:lpstr>GIỚI THIỆU ĐỒ ÁN</vt:lpstr>
      <vt:lpstr>Slide nháp</vt:lpstr>
      <vt:lpstr>BÊ TÔNG CƯỜNG ĐỘ CAO</vt:lpstr>
      <vt:lpstr>BÊ TÔNG CƯỜNG ĐỘ CAO</vt:lpstr>
      <vt:lpstr>BÊ TÔNG CƯỜNG ĐỘ CAO</vt:lpstr>
      <vt:lpstr>Dataset</vt:lpstr>
      <vt:lpstr>DATASET</vt:lpstr>
      <vt:lpstr>DATASET</vt:lpstr>
      <vt:lpstr>DATASET</vt:lpstr>
      <vt:lpstr>DATASET</vt:lpstr>
      <vt:lpstr>DATASET</vt:lpstr>
      <vt:lpstr>DATASET</vt:lpstr>
      <vt:lpstr>DATASET</vt:lpstr>
      <vt:lpstr>DATASET</vt:lpstr>
      <vt:lpstr>DATASET</vt:lpstr>
      <vt:lpstr>DATASET</vt:lpstr>
      <vt:lpstr>phÂN TÍCH TRỰC QUAN</vt:lpstr>
      <vt:lpstr>PHÂN TÍCH TRỰC QUAN</vt:lpstr>
      <vt:lpstr>PHÂN TÍCH TRỰC QUAN</vt:lpstr>
      <vt:lpstr>PHÂN TÍCH TRỰC QUAN</vt:lpstr>
      <vt:lpstr>PHÂN TÍCH TRỰC QUAN</vt:lpstr>
      <vt:lpstr>PHÂN TÍCH TRỰC QUAN</vt:lpstr>
      <vt:lpstr>PHÂN TÍCH TRỰC QUAN</vt:lpstr>
      <vt:lpstr>PHÂN TÍCH TRỰC QUAN</vt:lpstr>
      <vt:lpstr>PHÂN TÍCH TRỰC QUAN</vt:lpstr>
      <vt:lpstr>PHÂN TÍCH TRỰC QUAN</vt:lpstr>
      <vt:lpstr>PHÂN TÍCH TRỰC QUAN</vt:lpstr>
      <vt:lpstr>PHÂN TÍCH ĐỊNH LƯỢNG</vt:lpstr>
      <vt:lpstr>CHỌN LỌC THUỘC TÍNH</vt:lpstr>
      <vt:lpstr>CHỌN LỌC THUỘC TÍNH</vt:lpstr>
      <vt:lpstr>PHÂN TÍCH ĐỊNH LƯỢNG</vt:lpstr>
      <vt:lpstr>CHỌN LỌC THUỘC TÍNH</vt:lpstr>
      <vt:lpstr>PHÂN TÍCH ĐỊNH LƯỢNG</vt:lpstr>
      <vt:lpstr>PHÂN TÍCH ĐỊNH LƯỢNG</vt:lpstr>
      <vt:lpstr>PHÂN TÍCH ĐỊNH LƯỢNG</vt:lpstr>
      <vt:lpstr>PHÂN TÍCH ĐỊNH LƯỢNG</vt:lpstr>
      <vt:lpstr>PHÂN TÍCH ĐỊNH LƯỢNG</vt:lpstr>
      <vt:lpstr>PHÂN TÍCH ĐỊNH LƯỢNG</vt:lpstr>
      <vt:lpstr>PHÂN TÍCH ĐỊNH LƯỢNG</vt:lpstr>
      <vt:lpstr>PHÂN TÍCH ĐỊNH LƯỢNG</vt:lpstr>
      <vt:lpstr>Thực nghiệm mô hình hồi quy</vt:lpstr>
      <vt:lpstr>CÁC HÀM ĐÁNH GIÁ</vt:lpstr>
      <vt:lpstr>HÀM R-SQUARE </vt:lpstr>
      <vt:lpstr>HÀM R-SQUARE</vt:lpstr>
      <vt:lpstr>HÀM R-SQUARE</vt:lpstr>
      <vt:lpstr>HÀM R-SQUARE HIỆU CHỈNH</vt:lpstr>
      <vt:lpstr>HÀM R-SQUARE HIỆU CHỈNH</vt:lpstr>
      <vt:lpstr>Mô HÌNH HỒI QUY SỬ DỤNG BỘ THAM SỐ CƠ BẢN</vt:lpstr>
      <vt:lpstr>HỒI QUY SỬ DỤNG BỘ THAM SỐ CƠ BẢN</vt:lpstr>
      <vt:lpstr>MÔ HÌNH HỒI QUY SỬ DỤNG BỘ THAM SỐ CƠ BẢN</vt:lpstr>
      <vt:lpstr>MÔ HÌNH HỒI QUY SỬ DỤNG BỘ THAM SỐ CƠ BẢN</vt:lpstr>
      <vt:lpstr>MÔ HÌNH HỒI QUY SỬ DỤNG BỘ THAM SỐ CƠ BẢN</vt:lpstr>
      <vt:lpstr>Mô HÌNH HỒI QUY có tương tác</vt:lpstr>
      <vt:lpstr>MÔ HÌNH HỒI QUY CÓ TƯƠNG TÁC</vt:lpstr>
      <vt:lpstr>MÔ HÌNH HỒI QUY CÓ TƯƠNG TÁC</vt:lpstr>
      <vt:lpstr>MÔ HÌNH HỒI QUY CÓ TƯƠNG TÁC</vt:lpstr>
      <vt:lpstr>LINEAR REGRESSION CÓ TƯƠNG TÁC</vt:lpstr>
      <vt:lpstr>SO SÁNH HAI MÔ HÌNH</vt:lpstr>
      <vt:lpstr>HIỆP PHƯƠNG SAI KHÔNG ĐỒNG NHẤT (Heteroscedasticity)</vt:lpstr>
      <vt:lpstr>HIỆP PHƯƠNG SAI KHÔNG ĐỒNG NHẤT</vt:lpstr>
      <vt:lpstr>HIỆP PHƯƠNG SAI KHÔNG ĐỒNG NHẤT</vt:lpstr>
      <vt:lpstr>HIỆP PHƯƠNG SAI KHÔNG ĐỒNG NHẤT</vt:lpstr>
      <vt:lpstr>MÔ HÌNH Weighted least squares regression</vt:lpstr>
      <vt:lpstr>WEIGHTED LEAST SQUARES REGRESSION</vt:lpstr>
      <vt:lpstr>WEIGHTED LEAST SQUARES REGRESSION</vt:lpstr>
      <vt:lpstr>WEIGHTED LEAST SQUARES REGRESSION</vt:lpstr>
      <vt:lpstr>WEIGHTED LEAST SQUARES REGRESSION</vt:lpstr>
      <vt:lpstr>Mô hình WLS kết hợp xử lý outlier</vt:lpstr>
      <vt:lpstr>MÔ HÌNH WLS CÓ XỬ LÝ OUTLIER</vt:lpstr>
      <vt:lpstr>MÔ HÌNH WLS CÓ XỬ LÝ OUTLIER</vt:lpstr>
      <vt:lpstr>MÔ HÌNH WLS CÓ XỬ LÝ OUTLIER</vt:lpstr>
      <vt:lpstr>MÔ HÌNH WLS CÓ XỬ LÝ OUTLIER</vt:lpstr>
      <vt:lpstr>MÔ HÌNH WLS CÓ XỬ LÝ OUTLIER</vt:lpstr>
      <vt:lpstr>ĐÁNH GIÁ MÔ HÌNH</vt:lpstr>
      <vt:lpstr>ĐÁNH GIÁ MÔ HÌNH</vt:lpstr>
      <vt:lpstr>ĐÁNH GIÁ MÔ HÌNH</vt:lpstr>
      <vt:lpstr>ĐÁNH GIÁ MÔ HÌNH</vt:lpstr>
      <vt:lpstr>ĐÁNH GIÁ MÔ HÌNH</vt:lpstr>
      <vt:lpstr>ĐÁNH GIÁ MÔ HÌNH</vt:lpstr>
      <vt:lpstr>ĐÁNH GIÁ MÔ HÌNH</vt:lpstr>
      <vt:lpstr>ĐÁNH GIÁ MÔ HÌNH</vt:lpstr>
      <vt:lpstr>ĐÁNH GIÁ MÔ HÌNH</vt:lpstr>
      <vt:lpstr>ĐÁNH GIÁ MÔ HÌNH</vt:lpstr>
      <vt:lpstr>ĐÁNH GIÁ MÔ HÌNH</vt:lpstr>
      <vt:lpstr>Cảm ơn các thầy đã lắng nghe &lt;3  ĐẠI HỌC QUỐC GIA TP.HCM TRƯỜNG ĐẠI HỌC CÔNG NGHỆ THÔNG TIN TP.HCM TOÀN DIỆN – SÁNG TẠO – PHỤNG SỰ </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 cc</dc:title>
  <dc:creator>Hong</dc:creator>
  <cp:lastModifiedBy>Vy Hao Phan</cp:lastModifiedBy>
  <cp:revision>935</cp:revision>
  <cp:lastPrinted>2013-08-30T01:32:34Z</cp:lastPrinted>
  <dcterms:created xsi:type="dcterms:W3CDTF">2008-06-14T04:13:27Z</dcterms:created>
  <dcterms:modified xsi:type="dcterms:W3CDTF">2021-07-21T15:44:23Z</dcterms:modified>
</cp:coreProperties>
</file>